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0" r:id="rId4"/>
    <p:sldId id="258" r:id="rId5"/>
    <p:sldId id="259" r:id="rId6"/>
    <p:sldId id="263" r:id="rId7"/>
    <p:sldId id="264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4660"/>
  </p:normalViewPr>
  <p:slideViewPr>
    <p:cSldViewPr>
      <p:cViewPr varScale="1">
        <p:scale>
          <a:sx n="83" d="100"/>
          <a:sy n="83" d="100"/>
        </p:scale>
        <p:origin x="-142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3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1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93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49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28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47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94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33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258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12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19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5F093-C978-4C9D-884E-E8E134C8FB30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4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Fyzikální veličiny - úvod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Ing. Eliška Novotná</a:t>
            </a:r>
          </a:p>
          <a:p>
            <a:r>
              <a:rPr lang="cs-CZ" dirty="0" smtClean="0"/>
              <a:t>ZŠ Praha 10, Nad Vodovodem 460/81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421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Fyzikální veličiny a jednotky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vlastnosti těles – jejich stavy nebo změny - je </a:t>
            </a:r>
            <a:r>
              <a:rPr lang="cs-CZ" dirty="0"/>
              <a:t>možno číselně hodnotit na základě </a:t>
            </a:r>
            <a:r>
              <a:rPr lang="cs-CZ" dirty="0">
                <a:solidFill>
                  <a:srgbClr val="FF0000"/>
                </a:solidFill>
              </a:rPr>
              <a:t>fyzikálního měření</a:t>
            </a:r>
          </a:p>
          <a:p>
            <a:r>
              <a:rPr lang="cs-CZ" dirty="0">
                <a:solidFill>
                  <a:srgbClr val="FF0000"/>
                </a:solidFill>
              </a:rPr>
              <a:t>fyzikální vlastnosti</a:t>
            </a:r>
            <a:r>
              <a:rPr lang="cs-CZ" dirty="0"/>
              <a:t>, které je možno měřit, charakterizujeme pomocí </a:t>
            </a:r>
            <a:r>
              <a:rPr lang="cs-CZ" dirty="0">
                <a:solidFill>
                  <a:srgbClr val="FF0000"/>
                </a:solidFill>
              </a:rPr>
              <a:t>fyzikálních </a:t>
            </a:r>
            <a:r>
              <a:rPr lang="cs-CZ" dirty="0" smtClean="0">
                <a:solidFill>
                  <a:srgbClr val="FF0000"/>
                </a:solidFill>
              </a:rPr>
              <a:t>veličin</a:t>
            </a:r>
            <a:r>
              <a:rPr lang="cs-CZ" dirty="0" smtClean="0"/>
              <a:t> - např. délka, hmotnost, objem, teplota, čas</a:t>
            </a:r>
            <a:endParaRPr lang="cs-CZ" dirty="0"/>
          </a:p>
          <a:p>
            <a:r>
              <a:rPr lang="cs-CZ" dirty="0" smtClean="0"/>
              <a:t>abychom </a:t>
            </a:r>
            <a:r>
              <a:rPr lang="cs-CZ" dirty="0"/>
              <a:t>mohli výsledky měření porovnávat, musíme při každém měření udávat vedle číselné hodnoty i </a:t>
            </a:r>
            <a:r>
              <a:rPr lang="cs-CZ" dirty="0" smtClean="0">
                <a:solidFill>
                  <a:srgbClr val="FF0000"/>
                </a:solidFill>
              </a:rPr>
              <a:t>jednotky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87515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Fyzikální veličiny a jednotky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 smtClean="0"/>
              <a:t>správný zápis</a:t>
            </a:r>
          </a:p>
          <a:p>
            <a:pPr marL="0" indent="0" algn="ctr">
              <a:buNone/>
            </a:pPr>
            <a:r>
              <a:rPr lang="cs-CZ" i="1" dirty="0" smtClean="0"/>
              <a:t>d</a:t>
            </a:r>
            <a:r>
              <a:rPr lang="cs-CZ" dirty="0" smtClean="0"/>
              <a:t> = 5 m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400" dirty="0" smtClean="0"/>
              <a:t>značka fyzikální veličiny 	číselná hodnota	jednotka</a:t>
            </a:r>
            <a:endParaRPr lang="cs-CZ" sz="2400" dirty="0"/>
          </a:p>
        </p:txBody>
      </p:sp>
      <p:cxnSp>
        <p:nvCxnSpPr>
          <p:cNvPr id="9" name="Přímá spojnice se šipkou 8"/>
          <p:cNvCxnSpPr/>
          <p:nvPr/>
        </p:nvCxnSpPr>
        <p:spPr>
          <a:xfrm flipH="1" flipV="1">
            <a:off x="4644008" y="2708920"/>
            <a:ext cx="432048" cy="72008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 flipV="1">
            <a:off x="5148064" y="2708920"/>
            <a:ext cx="2304256" cy="72008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907704" y="2636912"/>
            <a:ext cx="1944216" cy="7920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4186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Jednotky dříve a dnes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>
                <a:solidFill>
                  <a:srgbClr val="FF0000"/>
                </a:solidFill>
              </a:rPr>
              <a:t>v</a:t>
            </a:r>
            <a:r>
              <a:rPr lang="cs-CZ" dirty="0" smtClean="0">
                <a:solidFill>
                  <a:srgbClr val="FF0000"/>
                </a:solidFill>
              </a:rPr>
              <a:t> minulosti </a:t>
            </a:r>
            <a:r>
              <a:rPr lang="cs-CZ" dirty="0" smtClean="0"/>
              <a:t>se používaly různé jednotky – např. loket, palec, stopa, žejdlík, sáh,…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dnes</a:t>
            </a:r>
            <a:r>
              <a:rPr lang="cs-CZ" dirty="0" smtClean="0"/>
              <a:t> – vytvořena soustava jednotek SI - oficiálně sjednoceno kvůli mezinárodnímu obchodu i vědě</a:t>
            </a:r>
          </a:p>
          <a:p>
            <a:r>
              <a:rPr lang="cs-CZ" dirty="0"/>
              <a:t>p</a:t>
            </a:r>
            <a:r>
              <a:rPr lang="cs-CZ" dirty="0" smtClean="0"/>
              <a:t>řesto se některé starší jednotky nebo jednotky mimo tento systém využívají v běžném životě v některých státech nebo oblastech (palec, libra, litr, hektar, metrický cent,…)</a:t>
            </a:r>
          </a:p>
        </p:txBody>
      </p:sp>
    </p:spTree>
    <p:extLst>
      <p:ext uri="{BB962C8B-B14F-4D97-AF65-F5344CB8AC3E}">
        <p14:creationId xmlns:p14="http://schemas.microsoft.com/office/powerpoint/2010/main" val="1801195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Systém mezinárodních jednotek SI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1960 </a:t>
            </a:r>
            <a:r>
              <a:rPr lang="cs-CZ" dirty="0" smtClean="0"/>
              <a:t>– Generální konference pro míry a váhy přijala Systém mezinárodních jednotek </a:t>
            </a:r>
            <a:r>
              <a:rPr lang="cs-CZ" dirty="0" smtClean="0">
                <a:solidFill>
                  <a:srgbClr val="FF0000"/>
                </a:solidFill>
              </a:rPr>
              <a:t>SI</a:t>
            </a:r>
            <a:r>
              <a:rPr lang="cs-CZ" dirty="0" smtClean="0"/>
              <a:t> (</a:t>
            </a:r>
            <a:r>
              <a:rPr lang="cs-CZ" dirty="0" err="1" smtClean="0">
                <a:solidFill>
                  <a:srgbClr val="FF0000"/>
                </a:solidFill>
              </a:rPr>
              <a:t>S</a:t>
            </a:r>
            <a:r>
              <a:rPr lang="cs-CZ" dirty="0" err="1" smtClean="0"/>
              <a:t>ystème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I</a:t>
            </a:r>
            <a:r>
              <a:rPr lang="cs-CZ" dirty="0" smtClean="0"/>
              <a:t>nternational </a:t>
            </a:r>
            <a:r>
              <a:rPr lang="cs-CZ" dirty="0" err="1" smtClean="0"/>
              <a:t>d‘Unites</a:t>
            </a:r>
            <a:r>
              <a:rPr lang="cs-CZ" dirty="0" smtClean="0"/>
              <a:t>)</a:t>
            </a:r>
          </a:p>
          <a:p>
            <a:r>
              <a:rPr lang="cs-CZ" dirty="0"/>
              <a:t>d</a:t>
            </a:r>
            <a:r>
              <a:rPr lang="cs-CZ" dirty="0" smtClean="0"/>
              <a:t>efinice jednotek se neustále vyvíjí – poslední vstoupila v platnost v roce 2019</a:t>
            </a:r>
          </a:p>
          <a:p>
            <a:r>
              <a:rPr lang="cs-CZ" dirty="0"/>
              <a:t>u</a:t>
            </a:r>
            <a:r>
              <a:rPr lang="cs-CZ" dirty="0" smtClean="0"/>
              <a:t>chování etalonů v Mezinárodním úřadu pro míry a váhy v </a:t>
            </a:r>
            <a:r>
              <a:rPr lang="cs-CZ" dirty="0" err="1" smtClean="0"/>
              <a:t>Sevrès</a:t>
            </a:r>
            <a:r>
              <a:rPr lang="cs-CZ" dirty="0" smtClean="0"/>
              <a:t> u Paříže</a:t>
            </a:r>
            <a:endParaRPr lang="cs-CZ" u="sng" dirty="0" smtClean="0"/>
          </a:p>
          <a:p>
            <a:r>
              <a:rPr lang="cs-CZ" dirty="0" smtClean="0"/>
              <a:t>na našem území stanoveny jednotné míry pro celou habsburskou monarchii již v roce 1853 - základem byly míry rakouské – např. vídeňský loket)</a:t>
            </a:r>
          </a:p>
          <a:p>
            <a:r>
              <a:rPr lang="cs-CZ" dirty="0"/>
              <a:t>v</a:t>
            </a:r>
            <a:r>
              <a:rPr lang="cs-CZ" dirty="0" smtClean="0"/>
              <a:t> roce 1875 přijata spolu s 18 dalšími státy Dohoda o metru (zaveden metrický systém)</a:t>
            </a:r>
          </a:p>
        </p:txBody>
      </p:sp>
    </p:spTree>
    <p:extLst>
      <p:ext uri="{BB962C8B-B14F-4D97-AF65-F5344CB8AC3E}">
        <p14:creationId xmlns:p14="http://schemas.microsoft.com/office/powerpoint/2010/main" val="416105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 SI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5536" y="1268760"/>
            <a:ext cx="4752528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základní jednotky</a:t>
            </a:r>
          </a:p>
          <a:p>
            <a:pPr marL="0" indent="0">
              <a:buNone/>
            </a:pPr>
            <a:r>
              <a:rPr lang="cs-CZ" sz="1800" dirty="0" smtClean="0"/>
              <a:t>(pro veličiny na sobě nezávislé)</a:t>
            </a:r>
          </a:p>
          <a:p>
            <a:pPr marL="0" indent="0">
              <a:buNone/>
            </a:pPr>
            <a:endParaRPr lang="cs-CZ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odvozené</a:t>
            </a:r>
          </a:p>
          <a:p>
            <a:pPr marL="0" indent="0">
              <a:buNone/>
            </a:pPr>
            <a:r>
              <a:rPr lang="cs-CZ" sz="1800" dirty="0" smtClean="0"/>
              <a:t>(tvořeny součinem nebo podílem základních jednotek)</a:t>
            </a:r>
          </a:p>
          <a:p>
            <a:pPr marL="0" indent="0">
              <a:buNone/>
            </a:pPr>
            <a:endParaRPr lang="cs-CZ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vedlejší</a:t>
            </a:r>
          </a:p>
          <a:p>
            <a:pPr marL="0" indent="0">
              <a:buNone/>
            </a:pPr>
            <a:r>
              <a:rPr lang="cs-CZ" sz="1800" dirty="0" smtClean="0"/>
              <a:t>(dříve zařazeny do SI, dnes považovány za </a:t>
            </a:r>
            <a:r>
              <a:rPr lang="cs-CZ" sz="1800" dirty="0" err="1" smtClean="0"/>
              <a:t>mimosoustavové</a:t>
            </a:r>
            <a:r>
              <a:rPr lang="cs-CZ" sz="1800" dirty="0" smtClean="0"/>
              <a:t>, ale povolené)</a:t>
            </a:r>
          </a:p>
          <a:p>
            <a:pPr marL="0" indent="0">
              <a:buNone/>
            </a:pPr>
            <a:endParaRPr lang="cs-CZ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násobné a dílčí</a:t>
            </a:r>
          </a:p>
          <a:p>
            <a:pPr marL="0" indent="0">
              <a:buNone/>
            </a:pPr>
            <a:r>
              <a:rPr lang="cs-CZ" sz="1800" dirty="0" smtClean="0"/>
              <a:t>(pouze dekadické násobky nebo díly základních, odvozených nebo vedlejších jednotek)</a:t>
            </a:r>
            <a:endParaRPr lang="cs-CZ" sz="1800" dirty="0"/>
          </a:p>
          <a:p>
            <a:pPr marL="0" indent="0">
              <a:buNone/>
            </a:pPr>
            <a:endParaRPr lang="cs-CZ" sz="20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ástupný symbol pro obsah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148064" y="1124744"/>
                <a:ext cx="3538736" cy="5001419"/>
              </a:xfrm>
            </p:spPr>
            <p:txBody>
              <a:bodyPr>
                <a:noAutofit/>
              </a:bodyPr>
              <a:lstStyle/>
              <a:p>
                <a:r>
                  <a:rPr lang="cs-CZ" sz="1600" dirty="0" smtClean="0">
                    <a:solidFill>
                      <a:srgbClr val="FF0000"/>
                    </a:solidFill>
                  </a:rPr>
                  <a:t>metr</a:t>
                </a:r>
              </a:p>
              <a:p>
                <a:r>
                  <a:rPr lang="cs-CZ" sz="1600" dirty="0">
                    <a:solidFill>
                      <a:srgbClr val="FF0000"/>
                    </a:solidFill>
                  </a:rPr>
                  <a:t>k</a:t>
                </a:r>
                <a:r>
                  <a:rPr lang="cs-CZ" sz="1600" dirty="0" smtClean="0">
                    <a:solidFill>
                      <a:srgbClr val="FF0000"/>
                    </a:solidFill>
                  </a:rPr>
                  <a:t>ilogram</a:t>
                </a:r>
              </a:p>
              <a:p>
                <a:r>
                  <a:rPr lang="cs-CZ" sz="1600" dirty="0">
                    <a:solidFill>
                      <a:srgbClr val="FF0000"/>
                    </a:solidFill>
                  </a:rPr>
                  <a:t>s</a:t>
                </a:r>
                <a:r>
                  <a:rPr lang="cs-CZ" sz="1600" dirty="0" smtClean="0">
                    <a:solidFill>
                      <a:srgbClr val="FF0000"/>
                    </a:solidFill>
                  </a:rPr>
                  <a:t>ekunda</a:t>
                </a:r>
              </a:p>
              <a:p>
                <a:r>
                  <a:rPr lang="cs-CZ" sz="1600" dirty="0">
                    <a:solidFill>
                      <a:srgbClr val="FF0000"/>
                    </a:solidFill>
                  </a:rPr>
                  <a:t>k</a:t>
                </a:r>
                <a:r>
                  <a:rPr lang="cs-CZ" sz="1600" dirty="0" smtClean="0">
                    <a:solidFill>
                      <a:srgbClr val="FF0000"/>
                    </a:solidFill>
                  </a:rPr>
                  <a:t>elvin</a:t>
                </a:r>
              </a:p>
              <a:p>
                <a:r>
                  <a:rPr lang="cs-CZ" sz="1600" dirty="0" smtClean="0">
                    <a:solidFill>
                      <a:srgbClr val="FF0000"/>
                    </a:solidFill>
                  </a:rPr>
                  <a:t>ampér</a:t>
                </a:r>
              </a:p>
              <a:p>
                <a:r>
                  <a:rPr lang="cs-CZ" sz="1600" dirty="0">
                    <a:solidFill>
                      <a:srgbClr val="FF0000"/>
                    </a:solidFill>
                  </a:rPr>
                  <a:t>k</a:t>
                </a:r>
                <a:r>
                  <a:rPr lang="cs-CZ" sz="1600" dirty="0" smtClean="0">
                    <a:solidFill>
                      <a:srgbClr val="FF0000"/>
                    </a:solidFill>
                  </a:rPr>
                  <a:t>andela</a:t>
                </a:r>
              </a:p>
              <a:p>
                <a:r>
                  <a:rPr lang="cs-CZ" sz="1600" dirty="0">
                    <a:solidFill>
                      <a:srgbClr val="FF0000"/>
                    </a:solidFill>
                  </a:rPr>
                  <a:t>m</a:t>
                </a:r>
                <a:r>
                  <a:rPr lang="cs-CZ" sz="1600" dirty="0" smtClean="0">
                    <a:solidFill>
                      <a:srgbClr val="FF0000"/>
                    </a:solidFill>
                  </a:rPr>
                  <a:t>ol</a:t>
                </a:r>
              </a:p>
              <a:p>
                <a:pPr marL="0" indent="0">
                  <a:buNone/>
                </a:pPr>
                <a:endParaRPr lang="cs-CZ" sz="1600" dirty="0" smtClean="0"/>
              </a:p>
              <a:p>
                <a:r>
                  <a:rPr lang="cs-CZ" sz="1600" dirty="0" smtClean="0"/>
                  <a:t>např.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60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1600" b="0" i="0" smtClean="0">
                            <a:latin typeface="Cambria Math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1600" b="0" i="0" smtClean="0">
                            <a:latin typeface="Cambria Math"/>
                          </a:rPr>
                          <m:t>s</m:t>
                        </m:r>
                      </m:den>
                    </m:f>
                  </m:oMath>
                </a14:m>
                <a:r>
                  <a:rPr lang="cs-CZ" sz="1600" dirty="0" smtClean="0"/>
                  <a:t>, m</a:t>
                </a:r>
                <a:r>
                  <a:rPr lang="cs-CZ" sz="1600" baseline="30000" dirty="0" smtClean="0"/>
                  <a:t>2</a:t>
                </a:r>
                <a:r>
                  <a:rPr lang="cs-CZ" sz="1600" dirty="0" smtClean="0"/>
                  <a:t>, m</a:t>
                </a:r>
                <a:r>
                  <a:rPr lang="cs-CZ" sz="1600" baseline="30000" dirty="0" smtClean="0"/>
                  <a:t>3</a:t>
                </a:r>
                <a:r>
                  <a:rPr lang="cs-CZ" sz="1600" dirty="0" smtClean="0"/>
                  <a:t>,</a:t>
                </a:r>
                <a14:m>
                  <m:oMath xmlns:m="http://schemas.openxmlformats.org/officeDocument/2006/math">
                    <m:r>
                      <a:rPr lang="cs-CZ" sz="1600" b="0" i="0" smtClean="0">
                        <a:latin typeface="Cambria Math"/>
                      </a:rPr>
                      <m:t>   </m:t>
                    </m:r>
                    <m:f>
                      <m:fPr>
                        <m:ctrlPr>
                          <a:rPr lang="cs-CZ" sz="160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1600" b="0" i="0" smtClean="0">
                            <a:latin typeface="Cambria Math"/>
                          </a:rPr>
                          <m:t>kg</m:t>
                        </m:r>
                      </m:num>
                      <m:den>
                        <m:r>
                          <a:rPr lang="cs-CZ" sz="1600" b="0" i="0" smtClean="0">
                            <a:latin typeface="Cambria Math"/>
                          </a:rPr>
                          <m:t> </m:t>
                        </m:r>
                        <m:sSup>
                          <m:sSupPr>
                            <m:ctrlPr>
                              <a:rPr lang="cs-CZ" sz="16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cs-CZ" sz="1600" b="0" i="0" smtClean="0">
                                <a:latin typeface="Cambria Math"/>
                              </a:rPr>
                              <m:t>m</m:t>
                            </m:r>
                          </m:e>
                          <m:sup>
                            <m:r>
                              <a:rPr lang="cs-CZ" sz="1600" b="0" i="0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sz="1600" dirty="0" smtClean="0"/>
                  <a:t>,…</a:t>
                </a:r>
              </a:p>
              <a:p>
                <a:pPr marL="0" indent="0">
                  <a:buNone/>
                </a:pPr>
                <a:endParaRPr lang="cs-CZ" sz="1600" dirty="0" smtClean="0"/>
              </a:p>
              <a:p>
                <a:pPr marL="0" indent="0">
                  <a:buNone/>
                </a:pPr>
                <a:endParaRPr lang="cs-CZ" sz="1600" dirty="0" smtClean="0"/>
              </a:p>
              <a:p>
                <a:pPr marL="0" indent="0">
                  <a:buNone/>
                </a:pPr>
                <a:endParaRPr lang="cs-CZ" sz="1600" dirty="0" smtClean="0"/>
              </a:p>
              <a:p>
                <a:r>
                  <a:rPr lang="cs-CZ" sz="1600" dirty="0" smtClean="0"/>
                  <a:t>např. minuta, hektar, tuna,…</a:t>
                </a:r>
              </a:p>
              <a:p>
                <a:endParaRPr lang="cs-CZ" sz="1600" dirty="0"/>
              </a:p>
              <a:p>
                <a:pPr marL="0" indent="0">
                  <a:buNone/>
                </a:pPr>
                <a:endParaRPr lang="cs-CZ" sz="1600" dirty="0"/>
              </a:p>
              <a:p>
                <a:pPr marL="0" indent="0">
                  <a:buNone/>
                </a:pPr>
                <a:endParaRPr lang="cs-CZ" sz="1600" dirty="0" smtClean="0"/>
              </a:p>
              <a:p>
                <a:r>
                  <a:rPr lang="cs-CZ" sz="1600" dirty="0"/>
                  <a:t>n</a:t>
                </a:r>
                <a:r>
                  <a:rPr lang="cs-CZ" sz="1600" dirty="0" smtClean="0"/>
                  <a:t>apř. milimetr, decilitr,…</a:t>
                </a:r>
                <a:endParaRPr lang="cs-CZ" sz="1600" dirty="0"/>
              </a:p>
              <a:p>
                <a:endParaRPr lang="cs-CZ" sz="1600" dirty="0" smtClean="0"/>
              </a:p>
              <a:p>
                <a:pPr marL="0" indent="0">
                  <a:buNone/>
                </a:pPr>
                <a:endParaRPr lang="cs-CZ" sz="1600" dirty="0" smtClean="0"/>
              </a:p>
              <a:p>
                <a:endParaRPr lang="cs-CZ" sz="2000" dirty="0"/>
              </a:p>
              <a:p>
                <a:endParaRPr lang="cs-CZ" sz="2000" dirty="0" smtClean="0"/>
              </a:p>
              <a:p>
                <a:endParaRPr lang="cs-CZ" sz="2000" dirty="0" smtClean="0"/>
              </a:p>
            </p:txBody>
          </p:sp>
        </mc:Choice>
        <mc:Fallback xmlns="">
          <p:sp>
            <p:nvSpPr>
              <p:cNvPr id="4" name="Zástupný symbol pro obsah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148064" y="1124744"/>
                <a:ext cx="3538736" cy="5001419"/>
              </a:xfrm>
              <a:blipFill rotWithShape="1">
                <a:blip r:embed="rId2"/>
                <a:stretch>
                  <a:fillRect l="-516" t="-366" b="-463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141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Nejběžnější předpony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3800" b="1" dirty="0" smtClean="0">
                <a:solidFill>
                  <a:srgbClr val="FF0000"/>
                </a:solidFill>
              </a:rPr>
              <a:t>Dílčí</a:t>
            </a:r>
          </a:p>
          <a:p>
            <a:pPr marL="0" indent="0">
              <a:buNone/>
            </a:pPr>
            <a:r>
              <a:rPr lang="cs-CZ" dirty="0"/>
              <a:t>p</a:t>
            </a:r>
            <a:r>
              <a:rPr lang="cs-CZ" dirty="0" smtClean="0"/>
              <a:t>ředpona:	příklad jednotky: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deci (</a:t>
            </a:r>
            <a:r>
              <a:rPr lang="cs-CZ" dirty="0" smtClean="0"/>
              <a:t>d)		</a:t>
            </a:r>
            <a:r>
              <a:rPr lang="cs-CZ" dirty="0" smtClean="0">
                <a:solidFill>
                  <a:srgbClr val="FF0000"/>
                </a:solidFill>
              </a:rPr>
              <a:t>deci</a:t>
            </a:r>
            <a:r>
              <a:rPr lang="cs-CZ" dirty="0" smtClean="0">
                <a:solidFill>
                  <a:srgbClr val="002060"/>
                </a:solidFill>
              </a:rPr>
              <a:t>metr (dm)		(</a:t>
            </a:r>
            <a:r>
              <a:rPr lang="cs-CZ" dirty="0">
                <a:solidFill>
                  <a:srgbClr val="002060"/>
                </a:solidFill>
              </a:rPr>
              <a:t>0,1)</a:t>
            </a:r>
          </a:p>
          <a:p>
            <a:pPr marL="0" indent="0">
              <a:buNone/>
            </a:pPr>
            <a:r>
              <a:rPr lang="cs-CZ" dirty="0" err="1"/>
              <a:t>centi</a:t>
            </a:r>
            <a:r>
              <a:rPr lang="cs-CZ" dirty="0"/>
              <a:t> (</a:t>
            </a:r>
            <a:r>
              <a:rPr lang="cs-CZ" dirty="0" smtClean="0"/>
              <a:t>c)		</a:t>
            </a:r>
            <a:r>
              <a:rPr lang="cs-CZ" dirty="0" smtClean="0">
                <a:solidFill>
                  <a:srgbClr val="FF0000"/>
                </a:solidFill>
              </a:rPr>
              <a:t>centi</a:t>
            </a:r>
            <a:r>
              <a:rPr lang="cs-CZ" dirty="0" smtClean="0">
                <a:solidFill>
                  <a:srgbClr val="002060"/>
                </a:solidFill>
              </a:rPr>
              <a:t>metr (cm)		(</a:t>
            </a:r>
            <a:r>
              <a:rPr lang="cs-CZ" dirty="0">
                <a:solidFill>
                  <a:srgbClr val="002060"/>
                </a:solidFill>
              </a:rPr>
              <a:t>0,01)</a:t>
            </a:r>
          </a:p>
          <a:p>
            <a:pPr marL="0" indent="0">
              <a:buNone/>
            </a:pPr>
            <a:r>
              <a:rPr lang="cs-CZ" dirty="0" err="1"/>
              <a:t>mili</a:t>
            </a:r>
            <a:r>
              <a:rPr lang="cs-CZ" dirty="0"/>
              <a:t> (</a:t>
            </a:r>
            <a:r>
              <a:rPr lang="cs-CZ" dirty="0" smtClean="0"/>
              <a:t>m)		</a:t>
            </a:r>
            <a:r>
              <a:rPr lang="cs-CZ" dirty="0" smtClean="0">
                <a:solidFill>
                  <a:srgbClr val="FF0000"/>
                </a:solidFill>
              </a:rPr>
              <a:t>mili</a:t>
            </a:r>
            <a:r>
              <a:rPr lang="cs-CZ" dirty="0" smtClean="0">
                <a:solidFill>
                  <a:srgbClr val="002060"/>
                </a:solidFill>
              </a:rPr>
              <a:t>metr (mm)		(</a:t>
            </a:r>
            <a:r>
              <a:rPr lang="cs-CZ" dirty="0">
                <a:solidFill>
                  <a:srgbClr val="002060"/>
                </a:solidFill>
              </a:rPr>
              <a:t>0,001)</a:t>
            </a:r>
          </a:p>
          <a:p>
            <a:pPr marL="0" indent="0">
              <a:buNone/>
            </a:pPr>
            <a:r>
              <a:rPr lang="cs-CZ" dirty="0"/>
              <a:t>mikro (µ</a:t>
            </a:r>
            <a:r>
              <a:rPr lang="cs-CZ" dirty="0" smtClean="0"/>
              <a:t>)	</a:t>
            </a:r>
            <a:r>
              <a:rPr lang="cs-CZ" dirty="0" smtClean="0">
                <a:solidFill>
                  <a:srgbClr val="FF0000"/>
                </a:solidFill>
              </a:rPr>
              <a:t>mikro</a:t>
            </a:r>
            <a:r>
              <a:rPr lang="cs-CZ" dirty="0" smtClean="0">
                <a:solidFill>
                  <a:srgbClr val="002060"/>
                </a:solidFill>
              </a:rPr>
              <a:t>metr (µm)</a:t>
            </a:r>
            <a:r>
              <a:rPr lang="cs-CZ" dirty="0">
                <a:solidFill>
                  <a:srgbClr val="002060"/>
                </a:solidFill>
              </a:rPr>
              <a:t>	</a:t>
            </a:r>
            <a:r>
              <a:rPr lang="cs-CZ" dirty="0" smtClean="0">
                <a:solidFill>
                  <a:srgbClr val="002060"/>
                </a:solidFill>
              </a:rPr>
              <a:t>	(</a:t>
            </a:r>
            <a:r>
              <a:rPr lang="cs-CZ" dirty="0">
                <a:solidFill>
                  <a:srgbClr val="002060"/>
                </a:solidFill>
              </a:rPr>
              <a:t>0,000 001</a:t>
            </a:r>
            <a:r>
              <a:rPr lang="cs-CZ" dirty="0" smtClean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r>
              <a:rPr lang="cs-CZ" dirty="0" err="1" smtClean="0"/>
              <a:t>nano</a:t>
            </a:r>
            <a:r>
              <a:rPr lang="cs-CZ" dirty="0" smtClean="0"/>
              <a:t> </a:t>
            </a:r>
            <a:r>
              <a:rPr lang="cs-CZ" dirty="0" smtClean="0"/>
              <a:t>(n)</a:t>
            </a:r>
            <a:r>
              <a:rPr lang="cs-CZ" dirty="0" smtClean="0"/>
              <a:t>		</a:t>
            </a:r>
            <a:r>
              <a:rPr lang="cs-CZ" dirty="0" smtClean="0">
                <a:solidFill>
                  <a:srgbClr val="FF0000"/>
                </a:solidFill>
              </a:rPr>
              <a:t>nano</a:t>
            </a:r>
            <a:r>
              <a:rPr lang="cs-CZ" dirty="0" smtClean="0">
                <a:solidFill>
                  <a:srgbClr val="002060"/>
                </a:solidFill>
              </a:rPr>
              <a:t>metr </a:t>
            </a:r>
            <a:r>
              <a:rPr lang="cs-CZ" dirty="0" smtClean="0">
                <a:solidFill>
                  <a:srgbClr val="002060"/>
                </a:solidFill>
              </a:rPr>
              <a:t>(</a:t>
            </a:r>
            <a:r>
              <a:rPr lang="cs-CZ" smtClean="0">
                <a:solidFill>
                  <a:srgbClr val="002060"/>
                </a:solidFill>
              </a:rPr>
              <a:t>nm</a:t>
            </a:r>
            <a:r>
              <a:rPr lang="cs-CZ" dirty="0" smtClean="0">
                <a:solidFill>
                  <a:srgbClr val="002060"/>
                </a:solidFill>
              </a:rPr>
              <a:t>)		(0,000 000 001)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3800" b="1" dirty="0">
                <a:solidFill>
                  <a:srgbClr val="FF0000"/>
                </a:solidFill>
              </a:rPr>
              <a:t>Násobné</a:t>
            </a:r>
          </a:p>
          <a:p>
            <a:pPr marL="0" indent="0">
              <a:buNone/>
            </a:pPr>
            <a:r>
              <a:rPr lang="cs-CZ" dirty="0" smtClean="0"/>
              <a:t>předpona:	příklad jednotky:</a:t>
            </a:r>
          </a:p>
          <a:p>
            <a:pPr marL="0" indent="0">
              <a:buNone/>
            </a:pPr>
            <a:r>
              <a:rPr lang="cs-CZ" dirty="0" smtClean="0"/>
              <a:t>kilo </a:t>
            </a:r>
            <a:r>
              <a:rPr lang="cs-CZ" dirty="0"/>
              <a:t>(</a:t>
            </a:r>
            <a:r>
              <a:rPr lang="cs-CZ" dirty="0" smtClean="0"/>
              <a:t>k)		</a:t>
            </a:r>
            <a:r>
              <a:rPr lang="cs-CZ" dirty="0" smtClean="0">
                <a:solidFill>
                  <a:srgbClr val="FF0000"/>
                </a:solidFill>
              </a:rPr>
              <a:t>kilo</a:t>
            </a:r>
            <a:r>
              <a:rPr lang="cs-CZ" dirty="0" smtClean="0">
                <a:solidFill>
                  <a:srgbClr val="002060"/>
                </a:solidFill>
              </a:rPr>
              <a:t>metr (km)</a:t>
            </a:r>
            <a:r>
              <a:rPr lang="cs-CZ" dirty="0">
                <a:solidFill>
                  <a:srgbClr val="002060"/>
                </a:solidFill>
              </a:rPr>
              <a:t>	</a:t>
            </a:r>
            <a:r>
              <a:rPr lang="cs-CZ" dirty="0" smtClean="0">
                <a:solidFill>
                  <a:srgbClr val="002060"/>
                </a:solidFill>
              </a:rPr>
              <a:t>	(</a:t>
            </a:r>
            <a:r>
              <a:rPr lang="cs-CZ" dirty="0">
                <a:solidFill>
                  <a:srgbClr val="002060"/>
                </a:solidFill>
              </a:rPr>
              <a:t>1 000)</a:t>
            </a:r>
          </a:p>
          <a:p>
            <a:pPr marL="0" indent="0">
              <a:buNone/>
            </a:pPr>
            <a:r>
              <a:rPr lang="cs-CZ" dirty="0" err="1"/>
              <a:t>mega</a:t>
            </a:r>
            <a:r>
              <a:rPr lang="cs-CZ" dirty="0"/>
              <a:t> (M</a:t>
            </a:r>
            <a:r>
              <a:rPr lang="cs-CZ" dirty="0" smtClean="0"/>
              <a:t>)	</a:t>
            </a:r>
            <a:r>
              <a:rPr lang="cs-CZ" dirty="0" smtClean="0">
                <a:solidFill>
                  <a:srgbClr val="FF0000"/>
                </a:solidFill>
              </a:rPr>
              <a:t>mega</a:t>
            </a:r>
            <a:r>
              <a:rPr lang="cs-CZ" dirty="0" smtClean="0">
                <a:solidFill>
                  <a:srgbClr val="002060"/>
                </a:solidFill>
              </a:rPr>
              <a:t>pascal (</a:t>
            </a:r>
            <a:r>
              <a:rPr lang="cs-CZ" dirty="0" err="1" smtClean="0">
                <a:solidFill>
                  <a:srgbClr val="002060"/>
                </a:solidFill>
              </a:rPr>
              <a:t>MPa</a:t>
            </a:r>
            <a:r>
              <a:rPr lang="cs-CZ" dirty="0" smtClean="0">
                <a:solidFill>
                  <a:srgbClr val="002060"/>
                </a:solidFill>
              </a:rPr>
              <a:t>)	(</a:t>
            </a:r>
            <a:r>
              <a:rPr lang="cs-CZ" dirty="0">
                <a:solidFill>
                  <a:srgbClr val="002060"/>
                </a:solidFill>
              </a:rPr>
              <a:t>1 000 000)</a:t>
            </a:r>
          </a:p>
          <a:p>
            <a:pPr marL="0" indent="0">
              <a:buNone/>
            </a:pPr>
            <a:r>
              <a:rPr lang="cs-CZ" dirty="0" smtClean="0"/>
              <a:t>giga </a:t>
            </a:r>
            <a:r>
              <a:rPr lang="cs-CZ" dirty="0"/>
              <a:t>(</a:t>
            </a:r>
            <a:r>
              <a:rPr lang="cs-CZ" dirty="0" smtClean="0"/>
              <a:t>G)		</a:t>
            </a:r>
            <a:r>
              <a:rPr lang="cs-CZ" dirty="0" smtClean="0">
                <a:solidFill>
                  <a:srgbClr val="FF0000"/>
                </a:solidFill>
              </a:rPr>
              <a:t>giga</a:t>
            </a:r>
            <a:r>
              <a:rPr lang="cs-CZ" dirty="0" smtClean="0">
                <a:solidFill>
                  <a:srgbClr val="002060"/>
                </a:solidFill>
              </a:rPr>
              <a:t>joule (GJ)		(1 000 000 000)</a:t>
            </a:r>
            <a:endParaRPr lang="cs-CZ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002060"/>
                </a:solidFill>
              </a:rPr>
              <a:t>další:</a:t>
            </a:r>
          </a:p>
          <a:p>
            <a:pPr marL="0" indent="0">
              <a:buNone/>
            </a:pPr>
            <a:r>
              <a:rPr lang="cs-CZ" dirty="0" err="1"/>
              <a:t>hekto</a:t>
            </a:r>
            <a:r>
              <a:rPr lang="cs-CZ" dirty="0"/>
              <a:t> (h</a:t>
            </a:r>
            <a:r>
              <a:rPr lang="cs-CZ" dirty="0" smtClean="0"/>
              <a:t>)	</a:t>
            </a:r>
            <a:r>
              <a:rPr lang="cs-CZ" dirty="0" smtClean="0">
                <a:solidFill>
                  <a:srgbClr val="FF0000"/>
                </a:solidFill>
              </a:rPr>
              <a:t>hekto</a:t>
            </a:r>
            <a:r>
              <a:rPr lang="cs-CZ" dirty="0" smtClean="0">
                <a:solidFill>
                  <a:srgbClr val="002060"/>
                </a:solidFill>
              </a:rPr>
              <a:t>litr (hl)		(100)</a:t>
            </a: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4458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644</TotalTime>
  <Words>342</Words>
  <Application>Microsoft Office PowerPoint</Application>
  <PresentationFormat>Předvádění na obrazovce (4:3)</PresentationFormat>
  <Paragraphs>73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Fyzikální veličiny - úvod</vt:lpstr>
      <vt:lpstr>Fyzikální veličiny a jednotky</vt:lpstr>
      <vt:lpstr>Fyzikální veličiny a jednotky</vt:lpstr>
      <vt:lpstr>Jednotky dříve a dnes</vt:lpstr>
      <vt:lpstr>Systém mezinárodních jednotek SI</vt:lpstr>
      <vt:lpstr>Systém SI</vt:lpstr>
      <vt:lpstr>Nejběžnější předpony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Látky a tělesa</dc:title>
  <dc:creator>Eliška Novotná</dc:creator>
  <cp:lastModifiedBy>Eliška Novotná</cp:lastModifiedBy>
  <cp:revision>38</cp:revision>
  <dcterms:created xsi:type="dcterms:W3CDTF">2022-07-31T09:19:12Z</dcterms:created>
  <dcterms:modified xsi:type="dcterms:W3CDTF">2023-10-09T13:01:01Z</dcterms:modified>
</cp:coreProperties>
</file>