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3" autoAdjust="0"/>
    <p:restoredTop sz="94660"/>
  </p:normalViewPr>
  <p:slideViewPr>
    <p:cSldViewPr>
      <p:cViewPr varScale="1">
        <p:scale>
          <a:sx n="106" d="100"/>
          <a:sy n="106" d="100"/>
        </p:scale>
        <p:origin x="177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2BD3-1607-45B5-B833-361A5C7DAF64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C311-8337-4590-AA2C-95806C4602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5444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2BD3-1607-45B5-B833-361A5C7DAF64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C311-8337-4590-AA2C-95806C4602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4860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2BD3-1607-45B5-B833-361A5C7DAF64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C311-8337-4590-AA2C-95806C4602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8846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2BD3-1607-45B5-B833-361A5C7DAF64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C311-8337-4590-AA2C-95806C4602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28196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2BD3-1607-45B5-B833-361A5C7DAF64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C311-8337-4590-AA2C-95806C4602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4218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2BD3-1607-45B5-B833-361A5C7DAF64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C311-8337-4590-AA2C-95806C4602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3161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2BD3-1607-45B5-B833-361A5C7DAF64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C311-8337-4590-AA2C-95806C4602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1060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2BD3-1607-45B5-B833-361A5C7DAF64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C311-8337-4590-AA2C-95806C4602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9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2BD3-1607-45B5-B833-361A5C7DAF64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C311-8337-4590-AA2C-95806C4602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3821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2BD3-1607-45B5-B833-361A5C7DAF64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C311-8337-4590-AA2C-95806C4602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6629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A62BD3-1607-45B5-B833-361A5C7DAF64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9C311-8337-4590-AA2C-95806C4602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8676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62BD3-1607-45B5-B833-361A5C7DAF64}" type="datetimeFigureOut">
              <a:rPr lang="cs-CZ" smtClean="0"/>
              <a:t>12.09.2022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9C311-8337-4590-AA2C-95806C46020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0581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smt.cz/" TargetMode="External"/><Relationship Id="rId7" Type="http://schemas.openxmlformats.org/officeDocument/2006/relationships/hyperlink" Target="https://prahaskolska.eu/" TargetMode="External"/><Relationship Id="rId2" Type="http://schemas.openxmlformats.org/officeDocument/2006/relationships/hyperlink" Target="https://skoly.praha.eu/88741_Informace-o-prijimacim-rizeni-na-stredni-a-vyssi-odborne-skoly-pro-skolni-rok-2022-2023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prijimacky.cermat.cz/" TargetMode="External"/><Relationship Id="rId5" Type="http://schemas.openxmlformats.org/officeDocument/2006/relationships/hyperlink" Target="http://www.atlasskolstvi.cz/" TargetMode="External"/><Relationship Id="rId4" Type="http://schemas.openxmlformats.org/officeDocument/2006/relationships/hyperlink" Target="http://www.to-das.cz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Informace o přijímacím řízení na střední školy pro školní rok 2022/2023</a:t>
            </a:r>
            <a:br>
              <a:rPr lang="cs-CZ" b="1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1046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296143"/>
          </a:xfrm>
        </p:spPr>
        <p:txBody>
          <a:bodyPr/>
          <a:lstStyle/>
          <a:p>
            <a:r>
              <a:rPr lang="cs-CZ" b="1" dirty="0"/>
              <a:t>Nebližší akce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1916832"/>
            <a:ext cx="7480920" cy="4226024"/>
          </a:xfrm>
        </p:spPr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</a:rPr>
              <a:t>10. října 2022</a:t>
            </a:r>
            <a:r>
              <a:rPr lang="cs-CZ" dirty="0">
                <a:solidFill>
                  <a:schemeClr val="tx1"/>
                </a:solidFill>
              </a:rPr>
              <a:t> (od 9 hodin): kariérové poradenství v PPP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</a:rPr>
              <a:t>24. 11. – 26. 11. 2022</a:t>
            </a:r>
            <a:r>
              <a:rPr lang="cs-CZ" dirty="0">
                <a:solidFill>
                  <a:schemeClr val="tx1"/>
                </a:solidFill>
              </a:rPr>
              <a:t>: Kongresové centrum: </a:t>
            </a:r>
            <a:r>
              <a:rPr lang="cs-CZ" dirty="0" err="1">
                <a:solidFill>
                  <a:schemeClr val="tx1"/>
                </a:solidFill>
              </a:rPr>
              <a:t>Schola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Pragensis</a:t>
            </a:r>
            <a:endParaRPr lang="cs-CZ" dirty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FF0000"/>
                </a:solidFill>
              </a:rPr>
              <a:t>24. 11. 2021 - 28. 2. 2023</a:t>
            </a:r>
            <a:r>
              <a:rPr lang="cs-CZ" dirty="0">
                <a:solidFill>
                  <a:schemeClr val="tx1"/>
                </a:solidFill>
              </a:rPr>
              <a:t>: </a:t>
            </a:r>
            <a:r>
              <a:rPr lang="cs-CZ" dirty="0" err="1">
                <a:solidFill>
                  <a:schemeClr val="tx1"/>
                </a:solidFill>
              </a:rPr>
              <a:t>Schola</a:t>
            </a:r>
            <a:r>
              <a:rPr lang="cs-CZ" dirty="0">
                <a:solidFill>
                  <a:schemeClr val="tx1"/>
                </a:solidFill>
              </a:rPr>
              <a:t> </a:t>
            </a:r>
            <a:r>
              <a:rPr lang="cs-CZ" dirty="0" err="1">
                <a:solidFill>
                  <a:schemeClr val="tx1"/>
                </a:solidFill>
              </a:rPr>
              <a:t>Pragensis</a:t>
            </a:r>
            <a:r>
              <a:rPr lang="cs-CZ" dirty="0">
                <a:solidFill>
                  <a:schemeClr val="tx1"/>
                </a:solidFill>
              </a:rPr>
              <a:t> online</a:t>
            </a:r>
          </a:p>
        </p:txBody>
      </p:sp>
    </p:spTree>
    <p:extLst>
      <p:ext uri="{BB962C8B-B14F-4D97-AF65-F5344CB8AC3E}">
        <p14:creationId xmlns:p14="http://schemas.microsoft.com/office/powerpoint/2010/main" val="3372797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692697"/>
            <a:ext cx="7702624" cy="2088232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Základní informace o přijímacím řízení na střední školy pro školní rok 2022/2023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99592" y="2708920"/>
            <a:ext cx="7344816" cy="3384376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b="1" dirty="0">
                <a:solidFill>
                  <a:schemeClr val="tx1"/>
                </a:solidFill>
              </a:rPr>
              <a:t>Do kdy podat přihlášku</a:t>
            </a:r>
            <a:r>
              <a:rPr lang="cs-CZ" dirty="0">
                <a:solidFill>
                  <a:schemeClr val="tx1"/>
                </a:solidFill>
              </a:rPr>
              <a:t> - do </a:t>
            </a:r>
            <a:r>
              <a:rPr lang="cs-CZ" dirty="0">
                <a:solidFill>
                  <a:srgbClr val="FF0000"/>
                </a:solidFill>
              </a:rPr>
              <a:t>1. března 2023</a:t>
            </a:r>
            <a:r>
              <a:rPr lang="cs-CZ" dirty="0">
                <a:solidFill>
                  <a:schemeClr val="tx1"/>
                </a:solidFill>
              </a:rPr>
              <a:t> na první kolo přijímacího řízení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pPr algn="just"/>
            <a:r>
              <a:rPr lang="cs-CZ" b="1" dirty="0">
                <a:solidFill>
                  <a:schemeClr val="tx1"/>
                </a:solidFill>
              </a:rPr>
              <a:t>Do kdy podat přihlášku do oboru vzdělání s talentovou zkouškou</a:t>
            </a:r>
            <a:r>
              <a:rPr lang="cs-CZ" dirty="0">
                <a:solidFill>
                  <a:schemeClr val="tx1"/>
                </a:solidFill>
              </a:rPr>
              <a:t> - do </a:t>
            </a:r>
            <a:r>
              <a:rPr lang="cs-CZ" dirty="0">
                <a:solidFill>
                  <a:srgbClr val="FF0000"/>
                </a:solidFill>
              </a:rPr>
              <a:t>30. listopadu 2022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pPr algn="just"/>
            <a:r>
              <a:rPr lang="cs-CZ" b="1" dirty="0">
                <a:solidFill>
                  <a:schemeClr val="tx1"/>
                </a:solidFill>
              </a:rPr>
              <a:t>Kam podat přihlášku</a:t>
            </a:r>
            <a:r>
              <a:rPr lang="cs-CZ" dirty="0">
                <a:solidFill>
                  <a:schemeClr val="tx1"/>
                </a:solidFill>
              </a:rPr>
              <a:t> - příslušné střední škole</a:t>
            </a:r>
          </a:p>
          <a:p>
            <a:endParaRPr lang="cs-CZ" dirty="0">
              <a:solidFill>
                <a:schemeClr val="tx1"/>
              </a:solidFill>
            </a:endParaRPr>
          </a:p>
          <a:p>
            <a:pPr algn="just"/>
            <a:r>
              <a:rPr lang="cs-CZ" b="1" dirty="0">
                <a:solidFill>
                  <a:schemeClr val="tx1"/>
                </a:solidFill>
              </a:rPr>
              <a:t>Počet přihlášek na střední školy</a:t>
            </a:r>
            <a:r>
              <a:rPr lang="cs-CZ" dirty="0">
                <a:solidFill>
                  <a:schemeClr val="tx1"/>
                </a:solidFill>
              </a:rPr>
              <a:t> - </a:t>
            </a:r>
            <a:r>
              <a:rPr lang="cs-CZ" dirty="0">
                <a:solidFill>
                  <a:srgbClr val="FF0000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014302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584175"/>
          </a:xfrm>
        </p:spPr>
        <p:txBody>
          <a:bodyPr>
            <a:normAutofit/>
          </a:bodyPr>
          <a:lstStyle/>
          <a:p>
            <a:r>
              <a:rPr lang="cs-CZ" b="1" dirty="0"/>
              <a:t>Termíny talentových zkoušek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2204864"/>
            <a:ext cx="7776864" cy="3888432"/>
          </a:xfrm>
        </p:spPr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do oboru vzdělání s talentovou zkouškou mimo Gymnázium se sportovní přípravou: </a:t>
            </a:r>
            <a:r>
              <a:rPr lang="cs-CZ" dirty="0">
                <a:solidFill>
                  <a:srgbClr val="FF0000"/>
                </a:solidFill>
              </a:rPr>
              <a:t>2. ledna - 15. února 2023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do oboru vzdělání Gymnázium se sportovní přípravou: </a:t>
            </a:r>
            <a:r>
              <a:rPr lang="cs-CZ" dirty="0">
                <a:solidFill>
                  <a:srgbClr val="FF0000"/>
                </a:solidFill>
              </a:rPr>
              <a:t>2. ledna - 15. ledna 2023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v konzervatořích: </a:t>
            </a:r>
            <a:r>
              <a:rPr lang="cs-CZ" dirty="0">
                <a:solidFill>
                  <a:srgbClr val="FF0000"/>
                </a:solidFill>
              </a:rPr>
              <a:t>15. ledna - 31. ledna 2023</a:t>
            </a:r>
          </a:p>
        </p:txBody>
      </p:sp>
    </p:spTree>
    <p:extLst>
      <p:ext uri="{BB962C8B-B14F-4D97-AF65-F5344CB8AC3E}">
        <p14:creationId xmlns:p14="http://schemas.microsoft.com/office/powerpoint/2010/main" val="23739616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1296143"/>
          </a:xfrm>
        </p:spPr>
        <p:txBody>
          <a:bodyPr>
            <a:normAutofit fontScale="90000"/>
          </a:bodyPr>
          <a:lstStyle/>
          <a:p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r>
              <a:rPr lang="cs-CZ" b="1" dirty="0"/>
              <a:t>Termíny jednotné přijímací zkoušky v roce 2023</a:t>
            </a:r>
            <a:br>
              <a:rPr lang="cs-CZ" b="1" dirty="0"/>
            </a:br>
            <a:br>
              <a:rPr lang="cs-CZ" b="1" dirty="0"/>
            </a:br>
            <a:br>
              <a:rPr lang="cs-CZ" b="1" dirty="0"/>
            </a:br>
            <a:endParaRPr lang="cs-CZ" dirty="0"/>
          </a:p>
        </p:txBody>
      </p:sp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595024"/>
              </p:ext>
            </p:extLst>
          </p:nvPr>
        </p:nvGraphicFramePr>
        <p:xfrm>
          <a:off x="683568" y="2420888"/>
          <a:ext cx="7848875" cy="3793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697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9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9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9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97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86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OBOR VZDĚLÁNÍ 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1. ŘÁDNÝ TERMÍN 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2. ŘÁDNÝ TERMÍN 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1. NÁHRADNÍ TERMÍN 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2. NÁHRADNÍ TERMÍN 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08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Čtyřleté obory a obory nástavbového studia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13. dubna 2023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14. dubna 2023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10. května 2023 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1" dirty="0">
                        <a:solidFill>
                          <a:srgbClr val="FF0000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11. května 2023 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8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solidFill>
                            <a:schemeClr val="tx1"/>
                          </a:solidFill>
                          <a:effectLst/>
                        </a:rPr>
                        <a:t>Obory šestiletých a osmiletých gymnázií</a:t>
                      </a:r>
                      <a:endParaRPr lang="cs-CZ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17. dubna 2023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1" dirty="0">
                          <a:solidFill>
                            <a:srgbClr val="FF0000"/>
                          </a:solidFill>
                          <a:effectLst/>
                        </a:rPr>
                        <a:t>18. dubna 2023</a:t>
                      </a:r>
                      <a:endParaRPr lang="cs-CZ" sz="20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378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296143"/>
          </a:xfrm>
        </p:spPr>
        <p:txBody>
          <a:bodyPr/>
          <a:lstStyle/>
          <a:p>
            <a:r>
              <a:rPr lang="cs-CZ" b="1" dirty="0">
                <a:effectLst/>
              </a:rPr>
              <a:t>Výsledky přijímacího řízení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11560" y="1988840"/>
            <a:ext cx="8208912" cy="4104456"/>
          </a:xfrm>
        </p:spPr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výsledky budou zveřejněny nejpozději </a:t>
            </a:r>
            <a:r>
              <a:rPr lang="cs-CZ" dirty="0">
                <a:solidFill>
                  <a:srgbClr val="FF0000"/>
                </a:solidFill>
              </a:rPr>
              <a:t>28. dubna 2023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</a:rPr>
              <a:t>ředitel střední školy zveřejní seznam přijatých uchazečů </a:t>
            </a:r>
            <a:r>
              <a:rPr lang="cs-CZ" dirty="0">
                <a:solidFill>
                  <a:srgbClr val="FF0000"/>
                </a:solidFill>
              </a:rPr>
              <a:t>do 2 pracovních dnů</a:t>
            </a:r>
            <a:r>
              <a:rPr lang="cs-CZ" dirty="0">
                <a:solidFill>
                  <a:schemeClr val="tx1"/>
                </a:solidFill>
              </a:rPr>
              <a:t> od obdržení výsledků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tx1"/>
                </a:solidFill>
              </a:rPr>
              <a:t>nutné sledovat výsledky:</a:t>
            </a:r>
            <a:r>
              <a:rPr lang="cs-CZ" dirty="0">
                <a:solidFill>
                  <a:schemeClr val="tx1"/>
                </a:solidFill>
              </a:rPr>
              <a:t> písemné rozhodnutí dostanou pouze nepřijatí uchazeči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2424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296143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Odvolání, druhé kolo přijímacího řízení, </a:t>
            </a:r>
            <a:r>
              <a:rPr lang="cs-CZ" b="1" dirty="0">
                <a:effectLst/>
              </a:rPr>
              <a:t>zápisový lístek</a:t>
            </a:r>
            <a:br>
              <a:rPr lang="cs-CZ" b="1" dirty="0">
                <a:effectLst/>
              </a:rPr>
            </a:b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2132856"/>
            <a:ext cx="7704856" cy="4032448"/>
          </a:xfrm>
        </p:spPr>
        <p:txBody>
          <a:bodyPr>
            <a:norm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tx1"/>
                </a:solidFill>
              </a:rPr>
              <a:t>odvolání:</a:t>
            </a:r>
            <a:r>
              <a:rPr lang="cs-CZ" dirty="0">
                <a:solidFill>
                  <a:schemeClr val="tx1"/>
                </a:solidFill>
              </a:rPr>
              <a:t> do </a:t>
            </a:r>
            <a:r>
              <a:rPr lang="cs-CZ" dirty="0">
                <a:solidFill>
                  <a:srgbClr val="FF0000"/>
                </a:solidFill>
              </a:rPr>
              <a:t>3 pracovních dnů</a:t>
            </a:r>
            <a:r>
              <a:rPr lang="cs-CZ" dirty="0">
                <a:solidFill>
                  <a:schemeClr val="tx1"/>
                </a:solidFill>
              </a:rPr>
              <a:t> od doručení rozhodnutí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tx1"/>
                </a:solidFill>
              </a:rPr>
              <a:t>druhé kolo: </a:t>
            </a:r>
            <a:r>
              <a:rPr lang="cs-CZ" dirty="0">
                <a:solidFill>
                  <a:schemeClr val="tx1"/>
                </a:solidFill>
              </a:rPr>
              <a:t>nutné zjistit, které školy vypisují druhá kola přijímacího řízení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tx1"/>
                </a:solidFill>
                <a:effectLst/>
              </a:rPr>
              <a:t>zápisový lístek: </a:t>
            </a:r>
            <a:r>
              <a:rPr lang="cs-CZ" dirty="0">
                <a:solidFill>
                  <a:schemeClr val="tx1"/>
                </a:solidFill>
              </a:rPr>
              <a:t>do</a:t>
            </a:r>
            <a:r>
              <a:rPr lang="cs-CZ" b="1" dirty="0">
                <a:solidFill>
                  <a:schemeClr val="tx1"/>
                </a:solidFill>
              </a:rPr>
              <a:t> </a:t>
            </a:r>
            <a:r>
              <a:rPr lang="cs-CZ" dirty="0">
                <a:solidFill>
                  <a:srgbClr val="FF0000"/>
                </a:solidFill>
              </a:rPr>
              <a:t>10 pracovních dnů</a:t>
            </a:r>
            <a:r>
              <a:rPr lang="cs-CZ" b="1" dirty="0">
                <a:solidFill>
                  <a:schemeClr val="tx1"/>
                </a:solidFill>
              </a:rPr>
              <a:t> </a:t>
            </a:r>
            <a:r>
              <a:rPr lang="cs-CZ" dirty="0">
                <a:solidFill>
                  <a:schemeClr val="tx1"/>
                </a:solidFill>
              </a:rPr>
              <a:t>po vyhlášení výsledků, potvrzuje zájem o školu</a:t>
            </a:r>
          </a:p>
        </p:txBody>
      </p:sp>
    </p:spTree>
    <p:extLst>
      <p:ext uri="{BB962C8B-B14F-4D97-AF65-F5344CB8AC3E}">
        <p14:creationId xmlns:p14="http://schemas.microsoft.com/office/powerpoint/2010/main" val="3471241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548680"/>
            <a:ext cx="7632848" cy="5688632"/>
          </a:xfrm>
        </p:spPr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tx1"/>
                </a:solidFill>
              </a:rPr>
              <a:t>čerpáno z:</a:t>
            </a:r>
          </a:p>
          <a:p>
            <a:pPr algn="just"/>
            <a:r>
              <a:rPr lang="cs-CZ" dirty="0">
                <a:solidFill>
                  <a:schemeClr val="tx1"/>
                </a:solidFill>
                <a:hlinkClick r:id="rId2"/>
              </a:rPr>
              <a:t>https://skoly.praha.eu/88741_Informace-o-prijimacim-rizeni-na-stredni-a-vyssi-odborne-skoly-pro-skolni-rok-2022-2023</a:t>
            </a:r>
            <a:endParaRPr lang="cs-CZ" dirty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tx1"/>
                </a:solidFill>
              </a:rPr>
              <a:t>důležité odkazy:</a:t>
            </a:r>
          </a:p>
          <a:p>
            <a:pPr algn="just"/>
            <a:r>
              <a:rPr lang="cs-CZ" dirty="0">
                <a:solidFill>
                  <a:schemeClr val="tx1"/>
                </a:solidFill>
                <a:hlinkClick r:id="rId3"/>
              </a:rPr>
              <a:t>www.msmt.cz</a:t>
            </a:r>
            <a:endParaRPr lang="cs-CZ" dirty="0">
              <a:solidFill>
                <a:schemeClr val="tx1"/>
              </a:solidFill>
            </a:endParaRPr>
          </a:p>
          <a:p>
            <a:pPr algn="just"/>
            <a:r>
              <a:rPr lang="cs-CZ" dirty="0">
                <a:solidFill>
                  <a:schemeClr val="tx1"/>
                </a:solidFill>
                <a:hlinkClick r:id="rId4"/>
              </a:rPr>
              <a:t>www.to-das.cz</a:t>
            </a:r>
            <a:endParaRPr lang="cs-CZ" dirty="0">
              <a:solidFill>
                <a:schemeClr val="tx1"/>
              </a:solidFill>
            </a:endParaRPr>
          </a:p>
          <a:p>
            <a:pPr algn="just"/>
            <a:r>
              <a:rPr lang="cs-CZ" dirty="0">
                <a:solidFill>
                  <a:schemeClr val="tx1"/>
                </a:solidFill>
                <a:hlinkClick r:id="rId5"/>
              </a:rPr>
              <a:t>www.atlasskolstvi.cz</a:t>
            </a:r>
            <a:endParaRPr lang="cs-CZ" dirty="0">
              <a:solidFill>
                <a:schemeClr val="tx1"/>
              </a:solidFill>
            </a:endParaRPr>
          </a:p>
          <a:p>
            <a:pPr algn="just"/>
            <a:r>
              <a:rPr lang="cs-CZ" dirty="0">
                <a:hlinkClick r:id="rId6" tooltip="Odkaz na jiné stránky - nové okno"/>
              </a:rPr>
              <a:t>https://prijimacky.cermat.cz/</a:t>
            </a:r>
            <a:endParaRPr lang="cs-CZ" dirty="0"/>
          </a:p>
          <a:p>
            <a:pPr algn="just"/>
            <a:r>
              <a:rPr lang="cs-CZ" dirty="0">
                <a:hlinkClick r:id="rId7" tooltip="Odkaz na jiné stránky - nové okno"/>
              </a:rPr>
              <a:t>https://prahaskolska.eu/</a:t>
            </a:r>
            <a:endParaRPr lang="cs-CZ" dirty="0">
              <a:solidFill>
                <a:schemeClr val="tx1"/>
              </a:solidFill>
            </a:endParaRPr>
          </a:p>
          <a:p>
            <a:pPr algn="just"/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63055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362</Words>
  <Application>Microsoft Office PowerPoint</Application>
  <PresentationFormat>Předvádění na obrazovce (4:3)</PresentationFormat>
  <Paragraphs>53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systému Office</vt:lpstr>
      <vt:lpstr>Informace o přijímacím řízení na střední školy pro školní rok 2022/2023 </vt:lpstr>
      <vt:lpstr>Nebližší akce</vt:lpstr>
      <vt:lpstr>Základní informace o přijímacím řízení na střední školy pro školní rok 2022/2023 </vt:lpstr>
      <vt:lpstr>Termíny talentových zkoušek</vt:lpstr>
      <vt:lpstr>   Termíny jednotné přijímací zkoušky v roce 2023   </vt:lpstr>
      <vt:lpstr>Výsledky přijímacího řízení</vt:lpstr>
      <vt:lpstr>Odvolání, druhé kolo přijímacího řízení, zápisový lístek 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Informace o přijímacím řízení na střední a vyšší odborné školy pro školní rok 2022/2023</dc:title>
  <dc:creator>Martina Vesecká</dc:creator>
  <cp:lastModifiedBy>Jana Jeřábková</cp:lastModifiedBy>
  <cp:revision>15</cp:revision>
  <dcterms:created xsi:type="dcterms:W3CDTF">2022-09-10T17:58:00Z</dcterms:created>
  <dcterms:modified xsi:type="dcterms:W3CDTF">2022-09-12T06:04:10Z</dcterms:modified>
</cp:coreProperties>
</file>