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7" r:id="rId4"/>
    <p:sldId id="268" r:id="rId5"/>
    <p:sldId id="273" r:id="rId6"/>
    <p:sldId id="264" r:id="rId7"/>
    <p:sldId id="265" r:id="rId8"/>
    <p:sldId id="266" r:id="rId9"/>
    <p:sldId id="276" r:id="rId10"/>
    <p:sldId id="274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Úkol </a:t>
            </a:r>
            <a:r>
              <a:rPr lang="cs-CZ" sz="2800" b="1" dirty="0"/>
              <a:t>č. 3</a:t>
            </a:r>
          </a:p>
          <a:p>
            <a:pPr marL="0" indent="0">
              <a:buNone/>
            </a:pPr>
            <a:r>
              <a:rPr lang="cs-CZ" sz="2800" dirty="0" smtClean="0"/>
              <a:t>Zjistěte velikost obsahu klíče pomocí čtvercové sítě – čtverečkovaný papír, milimetrový papír. Výsledek uveďte i v základní jednotce.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Úkol </a:t>
            </a:r>
            <a:r>
              <a:rPr lang="cs-CZ" sz="2800" b="1" dirty="0"/>
              <a:t>č. </a:t>
            </a:r>
            <a:r>
              <a:rPr lang="cs-CZ" sz="2800" b="1" dirty="0" smtClean="0"/>
              <a:t>4</a:t>
            </a:r>
          </a:p>
          <a:p>
            <a:pPr marL="0" indent="0">
              <a:buNone/>
            </a:pPr>
            <a:r>
              <a:rPr lang="cs-CZ" sz="2800" dirty="0" smtClean="0"/>
              <a:t>Zjistěte velikost obsahu jednoho svého chodidla pomocí čtvercové sítě – čtverečkovaný papír, milimetrový papír. Výsledek uveďte i v základní jednotce.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6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 a jeho jednotka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/>
              <a:t>dříve </a:t>
            </a:r>
            <a:r>
              <a:rPr lang="cs-CZ" sz="2800" dirty="0"/>
              <a:t>- různé </a:t>
            </a:r>
            <a:r>
              <a:rPr lang="cs-CZ" sz="2800" dirty="0" smtClean="0"/>
              <a:t>jednotky – např. korec, měřice,…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základní </a:t>
            </a:r>
            <a:r>
              <a:rPr lang="cs-CZ" sz="2800" dirty="0">
                <a:solidFill>
                  <a:srgbClr val="FF0000"/>
                </a:solidFill>
              </a:rPr>
              <a:t>jednotka </a:t>
            </a:r>
            <a:r>
              <a:rPr lang="cs-CZ" sz="2800" dirty="0" smtClean="0">
                <a:solidFill>
                  <a:srgbClr val="FF0000"/>
                </a:solidFill>
              </a:rPr>
              <a:t>obsahu – metr čtverečný (m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bsah značíme </a:t>
            </a:r>
            <a:r>
              <a:rPr lang="cs-CZ" sz="2800" i="1" dirty="0" smtClean="0">
                <a:solidFill>
                  <a:srgbClr val="FF0000"/>
                </a:solidFill>
              </a:rPr>
              <a:t>S</a:t>
            </a:r>
          </a:p>
          <a:p>
            <a:r>
              <a:rPr lang="cs-CZ" sz="2800" dirty="0" smtClean="0"/>
              <a:t>obsah známe již z matematiky, ve fyzice často používáme pojem plocha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p</a:t>
            </a:r>
            <a:r>
              <a:rPr lang="cs-CZ" sz="3000" dirty="0" smtClean="0"/>
              <a:t>omocí vzorců - např.:</a:t>
            </a:r>
          </a:p>
          <a:p>
            <a:pPr marL="0" indent="0">
              <a:buNone/>
            </a:pPr>
            <a:r>
              <a:rPr lang="cs-CZ" sz="3000" dirty="0" smtClean="0"/>
              <a:t>	čtverec		</a:t>
            </a:r>
            <a:r>
              <a:rPr lang="cs-CZ" sz="3000" i="1" dirty="0" smtClean="0">
                <a:solidFill>
                  <a:srgbClr val="FF0000"/>
                </a:solidFill>
              </a:rPr>
              <a:t>S = a . a = a</a:t>
            </a:r>
            <a:r>
              <a:rPr lang="cs-CZ" sz="3000" i="1" baseline="30000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cs-CZ" sz="3000" dirty="0" smtClean="0"/>
              <a:t>	obdélník		</a:t>
            </a:r>
            <a:r>
              <a:rPr lang="cs-CZ" sz="3000" i="1" dirty="0" smtClean="0">
                <a:solidFill>
                  <a:srgbClr val="FF0000"/>
                </a:solidFill>
              </a:rPr>
              <a:t>S = a . b</a:t>
            </a:r>
          </a:p>
          <a:p>
            <a:endParaRPr lang="cs-CZ" sz="3000" dirty="0" smtClean="0"/>
          </a:p>
          <a:p>
            <a:r>
              <a:rPr lang="cs-CZ" sz="3000" dirty="0" smtClean="0"/>
              <a:t>pomocí čtvercové sítě – lze tak určit obsah pravidelných i nepravidelných obrazců (tam je to obsah přibližný)</a:t>
            </a:r>
          </a:p>
          <a:p>
            <a:pPr marL="0" indent="0">
              <a:buNone/>
            </a:pPr>
            <a:endParaRPr lang="cs-CZ" sz="3000" dirty="0" smtClean="0"/>
          </a:p>
        </p:txBody>
      </p:sp>
      <p:sp>
        <p:nvSpPr>
          <p:cNvPr id="4" name="Rovnoramenný trojúhelník 3"/>
          <p:cNvSpPr/>
          <p:nvPr/>
        </p:nvSpPr>
        <p:spPr>
          <a:xfrm>
            <a:off x="7227104" y="2004284"/>
            <a:ext cx="700664" cy="648072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300192" y="2564904"/>
            <a:ext cx="752000" cy="7452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584776" y="1444808"/>
            <a:ext cx="65152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lvl="1" indent="0">
              <a:buNone/>
            </a:pPr>
            <a:r>
              <a:rPr lang="cs-CZ" sz="3200" i="1" dirty="0" smtClean="0"/>
              <a:t>S</a:t>
            </a:r>
            <a:r>
              <a:rPr lang="cs-CZ" sz="3200" dirty="0" smtClean="0"/>
              <a:t> = </a:t>
            </a:r>
            <a:r>
              <a:rPr lang="cs-CZ" sz="3200" dirty="0" smtClean="0">
                <a:solidFill>
                  <a:srgbClr val="FF0000"/>
                </a:solidFill>
              </a:rPr>
              <a:t>1 m</a:t>
            </a:r>
            <a:r>
              <a:rPr lang="cs-CZ" sz="3200" baseline="30000" dirty="0" smtClean="0">
                <a:solidFill>
                  <a:srgbClr val="FF0000"/>
                </a:solidFill>
              </a:rPr>
              <a:t>2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 smtClean="0"/>
              <a:t>		     </a:t>
            </a:r>
            <a:r>
              <a:rPr lang="cs-CZ" i="1" dirty="0" smtClean="0"/>
              <a:t>a</a:t>
            </a:r>
            <a:r>
              <a:rPr lang="cs-CZ" dirty="0" smtClean="0"/>
              <a:t> = 1 m = 10 dm = 100 cm = 1 000 mm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400050" lvl="1" indent="0">
              <a:buNone/>
            </a:pPr>
            <a:endParaRPr lang="cs-CZ" sz="1600" dirty="0"/>
          </a:p>
          <a:p>
            <a:pPr marL="400050" lvl="1" indent="0">
              <a:buNone/>
            </a:pPr>
            <a:r>
              <a:rPr lang="cs-CZ" i="1" dirty="0" smtClean="0"/>
              <a:t>a</a:t>
            </a:r>
            <a:r>
              <a:rPr lang="cs-CZ" dirty="0" smtClean="0"/>
              <a:t> = 1 m = 10 dm = 100 cm = 1 000 mm</a:t>
            </a:r>
          </a:p>
          <a:p>
            <a:pPr marL="400050" lvl="1" indent="0">
              <a:buNone/>
            </a:pPr>
            <a:endParaRPr lang="cs-CZ" sz="1400" i="1" dirty="0" smtClean="0"/>
          </a:p>
          <a:p>
            <a:pPr marL="400050" lvl="1" indent="0">
              <a:buNone/>
            </a:pPr>
            <a:r>
              <a:rPr lang="cs-CZ" sz="2400" i="1" dirty="0" smtClean="0"/>
              <a:t>S</a:t>
            </a:r>
            <a:r>
              <a:rPr lang="cs-CZ" sz="2400" dirty="0" smtClean="0"/>
              <a:t> = 1 m . 1 m = </a:t>
            </a:r>
            <a:r>
              <a:rPr lang="cs-CZ" sz="2400" dirty="0">
                <a:solidFill>
                  <a:srgbClr val="FF0000"/>
                </a:solidFill>
              </a:rPr>
              <a:t>1 m</a:t>
            </a:r>
            <a:r>
              <a:rPr lang="cs-CZ" sz="2400" baseline="30000" dirty="0">
                <a:solidFill>
                  <a:srgbClr val="FF0000"/>
                </a:solidFill>
              </a:rPr>
              <a:t>2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cs-CZ" sz="2400" i="1" dirty="0" smtClean="0"/>
              <a:t>S </a:t>
            </a:r>
            <a:r>
              <a:rPr lang="cs-CZ" sz="2400" dirty="0"/>
              <a:t>= 1 </a:t>
            </a:r>
            <a:r>
              <a:rPr lang="cs-CZ" sz="2400" dirty="0" smtClean="0"/>
              <a:t>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10 dm . 10 dm = </a:t>
            </a:r>
            <a:r>
              <a:rPr lang="cs-CZ" sz="2400" dirty="0" smtClean="0">
                <a:solidFill>
                  <a:srgbClr val="FF0000"/>
                </a:solidFill>
              </a:rPr>
              <a:t>100 dm</a:t>
            </a:r>
            <a:r>
              <a:rPr lang="cs-CZ" sz="2400" baseline="30000" dirty="0" smtClean="0">
                <a:solidFill>
                  <a:srgbClr val="FF0000"/>
                </a:solidFill>
              </a:rPr>
              <a:t>2 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400" i="1" dirty="0" smtClean="0"/>
              <a:t>S</a:t>
            </a:r>
            <a:r>
              <a:rPr lang="cs-CZ" sz="2400" dirty="0" smtClean="0"/>
              <a:t> = 1 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100 cm . 100 cm = </a:t>
            </a:r>
            <a:r>
              <a:rPr lang="cs-CZ" sz="2400" dirty="0" smtClean="0">
                <a:solidFill>
                  <a:srgbClr val="FF0000"/>
                </a:solidFill>
              </a:rPr>
              <a:t>10 000 cm</a:t>
            </a:r>
            <a:r>
              <a:rPr lang="cs-CZ" sz="2400" baseline="30000" dirty="0" smtClean="0">
                <a:solidFill>
                  <a:srgbClr val="FF0000"/>
                </a:solidFill>
              </a:rPr>
              <a:t>2 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400" i="1" dirty="0" smtClean="0"/>
              <a:t>S</a:t>
            </a:r>
            <a:r>
              <a:rPr lang="cs-CZ" sz="2400" dirty="0" smtClean="0"/>
              <a:t> = 1 </a:t>
            </a:r>
            <a:r>
              <a:rPr lang="cs-CZ" sz="2400" dirty="0"/>
              <a:t>m</a:t>
            </a:r>
            <a:r>
              <a:rPr lang="cs-CZ" sz="2400" baseline="30000" dirty="0"/>
              <a:t>2 </a:t>
            </a:r>
            <a:r>
              <a:rPr lang="cs-CZ" sz="2400" baseline="30000" dirty="0" smtClean="0"/>
              <a:t> </a:t>
            </a:r>
            <a:r>
              <a:rPr lang="cs-CZ" sz="2400" dirty="0" smtClean="0"/>
              <a:t>=1000 mm . 1000 mm = </a:t>
            </a:r>
            <a:r>
              <a:rPr lang="cs-CZ" sz="2400" dirty="0" smtClean="0">
                <a:solidFill>
                  <a:srgbClr val="FF0000"/>
                </a:solidFill>
              </a:rPr>
              <a:t>1 000 000 mm</a:t>
            </a:r>
            <a:r>
              <a:rPr lang="cs-CZ" sz="2400" baseline="30000" dirty="0" smtClean="0">
                <a:solidFill>
                  <a:srgbClr val="FF0000"/>
                </a:solidFill>
              </a:rPr>
              <a:t>2</a:t>
            </a:r>
            <a:r>
              <a:rPr lang="cs-CZ" sz="2400" baseline="30000" dirty="0" smtClean="0"/>
              <a:t> </a:t>
            </a:r>
            <a:endParaRPr lang="cs-CZ" sz="2400" dirty="0" smtClean="0"/>
          </a:p>
        </p:txBody>
      </p:sp>
      <p:sp>
        <p:nvSpPr>
          <p:cNvPr id="7" name="Tlačítko akce: Vlastní 6">
            <a:hlinkClick r:id="" action="ppaction://noaction" highlightClick="1"/>
          </p:cNvPr>
          <p:cNvSpPr/>
          <p:nvPr/>
        </p:nvSpPr>
        <p:spPr>
          <a:xfrm>
            <a:off x="539552" y="2073440"/>
            <a:ext cx="1944216" cy="194421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i="1" dirty="0" smtClean="0"/>
              <a:t>S = a . a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0900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Převody jednotek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Násobky </a:t>
            </a:r>
            <a:r>
              <a:rPr lang="cs-CZ" sz="2800" dirty="0"/>
              <a:t>a díly </a:t>
            </a:r>
            <a:r>
              <a:rPr lang="cs-CZ" sz="2800" dirty="0" smtClean="0"/>
              <a:t>metru čtverečného: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1 </a:t>
            </a:r>
            <a:r>
              <a:rPr lang="cs-CZ" sz="2800" dirty="0" smtClean="0">
                <a:solidFill>
                  <a:srgbClr val="FF0000"/>
                </a:solidFill>
              </a:rPr>
              <a:t>dm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/>
              <a:t> </a:t>
            </a:r>
            <a:r>
              <a:rPr lang="cs-CZ" sz="2800" dirty="0"/>
              <a:t>= 0,01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2			</a:t>
            </a:r>
            <a:r>
              <a:rPr lang="cs-CZ" sz="2800" dirty="0"/>
              <a:t> 1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100 dm</a:t>
            </a:r>
            <a:r>
              <a:rPr lang="cs-CZ" sz="2800" baseline="30000" dirty="0" smtClean="0"/>
              <a:t>2 	</a:t>
            </a:r>
            <a:endParaRPr lang="cs-CZ" sz="2800" baseline="30000" dirty="0"/>
          </a:p>
          <a:p>
            <a:pPr marL="0" indent="0">
              <a:buNone/>
            </a:pPr>
            <a:r>
              <a:rPr lang="cs-CZ" sz="2800" dirty="0" smtClean="0"/>
              <a:t>1 </a:t>
            </a:r>
            <a:r>
              <a:rPr lang="cs-CZ" sz="2800" dirty="0" smtClean="0">
                <a:solidFill>
                  <a:srgbClr val="FF0000"/>
                </a:solidFill>
              </a:rPr>
              <a:t>cm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/>
              <a:t> = 0,000 1 m</a:t>
            </a:r>
            <a:r>
              <a:rPr lang="cs-CZ" sz="2800" baseline="30000" dirty="0" smtClean="0"/>
              <a:t>2			</a:t>
            </a:r>
            <a:r>
              <a:rPr lang="cs-CZ" sz="2800" dirty="0"/>
              <a:t> 1 m</a:t>
            </a:r>
            <a:r>
              <a:rPr lang="cs-CZ" sz="2800" baseline="30000" dirty="0"/>
              <a:t>2</a:t>
            </a:r>
            <a:r>
              <a:rPr lang="cs-CZ" sz="2800" dirty="0"/>
              <a:t> = </a:t>
            </a:r>
            <a:r>
              <a:rPr lang="cs-CZ" sz="2800" dirty="0" smtClean="0"/>
              <a:t>10 000 cm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1 </a:t>
            </a:r>
            <a:r>
              <a:rPr lang="cs-CZ" sz="2800" dirty="0" smtClean="0">
                <a:solidFill>
                  <a:srgbClr val="FF0000"/>
                </a:solidFill>
              </a:rPr>
              <a:t>mm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smtClean="0"/>
              <a:t>0,000 </a:t>
            </a:r>
            <a:r>
              <a:rPr lang="cs-CZ" sz="2800" dirty="0"/>
              <a:t>001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2		</a:t>
            </a:r>
            <a:r>
              <a:rPr lang="cs-CZ" sz="2800" dirty="0"/>
              <a:t> 1 m</a:t>
            </a:r>
            <a:r>
              <a:rPr lang="cs-CZ" sz="2800" baseline="30000" dirty="0"/>
              <a:t>2</a:t>
            </a:r>
            <a:r>
              <a:rPr lang="cs-CZ" sz="2800" dirty="0"/>
              <a:t> = </a:t>
            </a:r>
            <a:r>
              <a:rPr lang="cs-CZ" sz="2800" dirty="0" smtClean="0"/>
              <a:t>1 000 000 mm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800" dirty="0" smtClean="0"/>
              <a:t>1 </a:t>
            </a:r>
            <a:r>
              <a:rPr lang="cs-CZ" sz="2800" dirty="0" smtClean="0">
                <a:solidFill>
                  <a:srgbClr val="FF0000"/>
                </a:solidFill>
              </a:rPr>
              <a:t>km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r>
              <a:rPr lang="cs-CZ" sz="2800" dirty="0" smtClean="0"/>
              <a:t> = </a:t>
            </a:r>
            <a:r>
              <a:rPr lang="cs-CZ" sz="2800" dirty="0"/>
              <a:t>1 000 000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2		</a:t>
            </a:r>
            <a:r>
              <a:rPr lang="cs-CZ" sz="2800" dirty="0"/>
              <a:t> 1 m</a:t>
            </a:r>
            <a:r>
              <a:rPr lang="cs-CZ" sz="2800" baseline="30000" dirty="0"/>
              <a:t>2</a:t>
            </a:r>
            <a:r>
              <a:rPr lang="cs-CZ" sz="2800" dirty="0"/>
              <a:t> = </a:t>
            </a:r>
            <a:r>
              <a:rPr lang="cs-CZ" sz="2800" dirty="0" smtClean="0"/>
              <a:t>0,000 001 km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800" dirty="0" smtClean="0"/>
              <a:t>Další používané jednotky: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ektar	</a:t>
            </a:r>
            <a:r>
              <a:rPr lang="cs-CZ" sz="2800" dirty="0" smtClean="0"/>
              <a:t>1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ha = 10 000 m</a:t>
            </a:r>
            <a:r>
              <a:rPr lang="cs-CZ" sz="2800" baseline="30000" dirty="0" smtClean="0"/>
              <a:t>2</a:t>
            </a:r>
            <a:r>
              <a:rPr lang="cs-CZ" sz="2800" dirty="0"/>
              <a:t>	</a:t>
            </a:r>
            <a:r>
              <a:rPr lang="cs-CZ" sz="2800" dirty="0" smtClean="0"/>
              <a:t>1 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= 0,000 1 ha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ar		</a:t>
            </a:r>
            <a:r>
              <a:rPr lang="cs-CZ" sz="2800" dirty="0" smtClean="0"/>
              <a:t>1 a = 100 m</a:t>
            </a:r>
            <a:r>
              <a:rPr lang="cs-CZ" sz="2800" baseline="30000" dirty="0" smtClean="0"/>
              <a:t>2</a:t>
            </a:r>
            <a:r>
              <a:rPr lang="cs-CZ" sz="2800" smtClean="0"/>
              <a:t>	</a:t>
            </a:r>
            <a:r>
              <a:rPr lang="cs-CZ" sz="2800"/>
              <a:t>	</a:t>
            </a:r>
            <a:r>
              <a:rPr lang="cs-CZ" sz="2800" smtClean="0"/>
              <a:t>1 </a:t>
            </a:r>
            <a:r>
              <a:rPr lang="cs-CZ" sz="2800" dirty="0" smtClean="0"/>
              <a:t>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= 0,01 a</a:t>
            </a:r>
            <a:endParaRPr lang="cs-CZ" sz="2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8971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obsahu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1,5 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		cm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8 cm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		dm</a:t>
            </a:r>
            <a:r>
              <a:rPr lang="cs-CZ" i="1" baseline="30000" dirty="0" smtClean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250 cm</a:t>
            </a:r>
            <a:r>
              <a:rPr lang="cs-CZ" i="1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		m</a:t>
            </a:r>
            <a:r>
              <a:rPr lang="cs-CZ" i="1" baseline="30000" dirty="0" smtClean="0"/>
              <a:t>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 smtClean="0"/>
              <a:t>d) 1 405</a:t>
            </a:r>
            <a:r>
              <a:rPr lang="nn-NO" dirty="0" smtClean="0"/>
              <a:t> </a:t>
            </a:r>
            <a:r>
              <a:rPr lang="cs-CZ" dirty="0" smtClean="0"/>
              <a:t>d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r>
              <a:rPr lang="nn-NO" dirty="0" smtClean="0"/>
              <a:t> </a:t>
            </a:r>
            <a:r>
              <a:rPr lang="nn-NO" dirty="0"/>
              <a:t>= </a:t>
            </a:r>
            <a:r>
              <a:rPr lang="cs-CZ" dirty="0" smtClean="0"/>
              <a:t>	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r>
              <a:rPr lang="nn-NO" dirty="0" smtClean="0"/>
              <a:t> 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e) 1 </a:t>
            </a:r>
            <a:r>
              <a:rPr lang="nn-NO" dirty="0" smtClean="0"/>
              <a:t>0</a:t>
            </a:r>
            <a:r>
              <a:rPr lang="cs-CZ" dirty="0" smtClean="0"/>
              <a:t>50</a:t>
            </a:r>
            <a:r>
              <a:rPr lang="nn-NO" dirty="0" smtClean="0"/>
              <a:t> mm</a:t>
            </a:r>
            <a:r>
              <a:rPr lang="cs-CZ" i="1" baseline="30000" dirty="0"/>
              <a:t>2</a:t>
            </a:r>
            <a:r>
              <a:rPr lang="nn-NO" dirty="0" smtClean="0"/>
              <a:t> </a:t>
            </a:r>
            <a:r>
              <a:rPr lang="nn-NO" dirty="0"/>
              <a:t>= </a:t>
            </a:r>
            <a:r>
              <a:rPr lang="cs-CZ" dirty="0" smtClean="0"/>
              <a:t>	</a:t>
            </a:r>
            <a:r>
              <a:rPr lang="nn-NO" dirty="0" smtClean="0"/>
              <a:t>m</a:t>
            </a:r>
            <a:r>
              <a:rPr lang="cs-CZ" i="1" baseline="30000" dirty="0" smtClean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nn-NO" dirty="0" smtClean="0"/>
              <a:t>4</a:t>
            </a:r>
            <a:r>
              <a:rPr lang="cs-CZ" dirty="0" smtClean="0"/>
              <a:t>2</a:t>
            </a:r>
            <a:r>
              <a:rPr lang="nn-NO" dirty="0" smtClean="0"/>
              <a:t> cm</a:t>
            </a:r>
            <a:r>
              <a:rPr lang="cs-CZ" i="1" baseline="30000" dirty="0"/>
              <a:t>2</a:t>
            </a:r>
            <a:r>
              <a:rPr lang="nn-NO" dirty="0" smtClean="0"/>
              <a:t> =</a:t>
            </a:r>
            <a:r>
              <a:rPr lang="cs-CZ" dirty="0" smtClean="0"/>
              <a:t>		m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301 cm</a:t>
            </a:r>
            <a:r>
              <a:rPr lang="cs-CZ" i="1" baseline="30000" dirty="0"/>
              <a:t>2</a:t>
            </a:r>
            <a:r>
              <a:rPr lang="cs-CZ" dirty="0" smtClean="0"/>
              <a:t> =		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18 dm</a:t>
            </a:r>
            <a:r>
              <a:rPr lang="cs-CZ" i="1" baseline="30000" dirty="0" smtClean="0"/>
              <a:t>2</a:t>
            </a:r>
            <a:r>
              <a:rPr lang="cs-CZ" dirty="0" smtClean="0"/>
              <a:t> =		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c) 203 cm</a:t>
            </a:r>
            <a:r>
              <a:rPr lang="cs-CZ" i="1" baseline="30000" dirty="0"/>
              <a:t>2</a:t>
            </a:r>
            <a:r>
              <a:rPr lang="cs-CZ" dirty="0" smtClean="0"/>
              <a:t> =		mm</a:t>
            </a:r>
            <a:r>
              <a:rPr lang="cs-CZ" i="1" baseline="30000" dirty="0"/>
              <a:t>2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d) 0,</a:t>
            </a:r>
            <a:r>
              <a:rPr lang="nn-NO" dirty="0" smtClean="0"/>
              <a:t>6 km</a:t>
            </a:r>
            <a:r>
              <a:rPr lang="cs-CZ" i="1" baseline="30000" dirty="0"/>
              <a:t>2</a:t>
            </a:r>
            <a:r>
              <a:rPr lang="nn-NO" dirty="0" smtClean="0"/>
              <a:t> =</a:t>
            </a:r>
            <a:r>
              <a:rPr lang="cs-CZ" dirty="0" smtClean="0"/>
              <a:t>		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r>
              <a:rPr lang="nn-NO" dirty="0" smtClean="0"/>
              <a:t> 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e) 0,04</a:t>
            </a:r>
            <a:r>
              <a:rPr lang="nn-NO" dirty="0" smtClean="0"/>
              <a:t> m</a:t>
            </a:r>
            <a:r>
              <a:rPr lang="cs-CZ" i="1" baseline="30000" dirty="0"/>
              <a:t>2</a:t>
            </a:r>
            <a:r>
              <a:rPr lang="nn-NO" dirty="0" smtClean="0"/>
              <a:t> =</a:t>
            </a:r>
            <a:r>
              <a:rPr lang="cs-CZ" dirty="0" smtClean="0"/>
              <a:t>		d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pPr marL="0" indent="0">
              <a:buNone/>
            </a:pPr>
            <a:r>
              <a:rPr lang="cs-CZ" dirty="0" smtClean="0"/>
              <a:t>f) 82</a:t>
            </a:r>
            <a:r>
              <a:rPr lang="nn-NO" dirty="0" smtClean="0"/>
              <a:t> </a:t>
            </a:r>
            <a:r>
              <a:rPr lang="cs-CZ" dirty="0" smtClean="0"/>
              <a:t>d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r>
              <a:rPr lang="nn-NO" dirty="0" smtClean="0"/>
              <a:t> =</a:t>
            </a:r>
            <a:r>
              <a:rPr lang="cs-CZ" dirty="0" smtClean="0"/>
              <a:t>		</a:t>
            </a:r>
            <a:r>
              <a:rPr lang="cs-CZ" dirty="0"/>
              <a:t>c</a:t>
            </a:r>
            <a:r>
              <a:rPr lang="nn-NO" dirty="0" smtClean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pPr marL="0" indent="0">
              <a:buNone/>
            </a:pPr>
            <a:r>
              <a:rPr lang="nn-NO" dirty="0"/>
              <a:t/>
            </a:r>
            <a:br>
              <a:rPr lang="nn-NO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Procvičování převodů jednotek obsahu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Úloha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7 dm</a:t>
            </a:r>
            <a:r>
              <a:rPr lang="cs-CZ" i="1" baseline="30000" dirty="0"/>
              <a:t>2</a:t>
            </a:r>
            <a:r>
              <a:rPr lang="cs-CZ" dirty="0" smtClean="0"/>
              <a:t> =		m</a:t>
            </a:r>
            <a:r>
              <a:rPr lang="cs-CZ" i="1" baseline="30000" dirty="0"/>
              <a:t>2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smtClean="0"/>
              <a:t>2,4 m</a:t>
            </a:r>
            <a:r>
              <a:rPr lang="cs-CZ" i="1" baseline="30000" dirty="0" smtClean="0"/>
              <a:t>2</a:t>
            </a:r>
            <a:r>
              <a:rPr lang="cs-CZ" dirty="0" smtClean="0"/>
              <a:t> =</a:t>
            </a:r>
            <a:r>
              <a:rPr lang="cs-CZ" dirty="0"/>
              <a:t>		</a:t>
            </a:r>
            <a:r>
              <a:rPr lang="cs-CZ" dirty="0" smtClean="0"/>
              <a:t>dm</a:t>
            </a:r>
            <a:r>
              <a:rPr lang="cs-CZ" i="1" baseline="30000" dirty="0" smtClean="0"/>
              <a:t>2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smtClean="0"/>
              <a:t>2 050 mm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	</a:t>
            </a:r>
            <a:r>
              <a:rPr lang="cs-CZ" dirty="0" smtClean="0"/>
              <a:t>cm</a:t>
            </a:r>
            <a:r>
              <a:rPr lang="cs-CZ" i="1" baseline="30000" dirty="0" smtClean="0"/>
              <a:t>2</a:t>
            </a: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54 cm</a:t>
            </a:r>
            <a:r>
              <a:rPr lang="cs-CZ" i="1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		</a:t>
            </a:r>
            <a:r>
              <a:rPr lang="cs-CZ" dirty="0" smtClean="0"/>
              <a:t>m</a:t>
            </a:r>
            <a:r>
              <a:rPr lang="cs-CZ" i="1" baseline="30000" dirty="0"/>
              <a:t>2</a:t>
            </a: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0,023 km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 	</a:t>
            </a:r>
            <a:r>
              <a:rPr lang="cs-CZ" dirty="0" smtClean="0"/>
              <a:t>m</a:t>
            </a:r>
            <a:r>
              <a:rPr lang="cs-CZ" i="1" baseline="30000" dirty="0" smtClean="0"/>
              <a:t>2</a:t>
            </a:r>
            <a:r>
              <a:rPr lang="cs-CZ" dirty="0"/>
              <a:t>	 </a:t>
            </a:r>
          </a:p>
          <a:p>
            <a:pPr marL="0" indent="0">
              <a:buNone/>
            </a:pPr>
            <a:r>
              <a:rPr lang="cs-CZ" dirty="0"/>
              <a:t>f) </a:t>
            </a:r>
            <a:r>
              <a:rPr lang="cs-CZ" dirty="0" smtClean="0"/>
              <a:t>582 cm</a:t>
            </a:r>
            <a:r>
              <a:rPr lang="cs-CZ" i="1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		</a:t>
            </a:r>
            <a:r>
              <a:rPr lang="cs-CZ" dirty="0" smtClean="0"/>
              <a:t>dm</a:t>
            </a:r>
            <a:r>
              <a:rPr lang="cs-CZ" i="1" baseline="30000" dirty="0" smtClean="0"/>
              <a:t>2</a:t>
            </a:r>
            <a:r>
              <a:rPr lang="cs-CZ" dirty="0"/>
              <a:t>			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Úloha č. 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6 cm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		</a:t>
            </a:r>
            <a:r>
              <a:rPr lang="cs-CZ" dirty="0" smtClean="0"/>
              <a:t>mm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0,027 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		</a:t>
            </a:r>
            <a:r>
              <a:rPr lang="cs-CZ" dirty="0" smtClean="0"/>
              <a:t>cm</a:t>
            </a:r>
            <a:r>
              <a:rPr lang="cs-CZ" i="1" baseline="30000" dirty="0" smtClean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dirty="0" smtClean="0"/>
              <a:t>2,8 m</a:t>
            </a:r>
            <a:r>
              <a:rPr lang="cs-CZ" i="1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		</a:t>
            </a:r>
            <a:r>
              <a:rPr lang="cs-CZ" dirty="0" smtClean="0"/>
              <a:t>dm</a:t>
            </a:r>
            <a:r>
              <a:rPr lang="cs-CZ" i="1" baseline="30000" dirty="0" smtClean="0"/>
              <a:t>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dirty="0" smtClean="0"/>
              <a:t>782 dm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		</a:t>
            </a:r>
            <a:r>
              <a:rPr lang="cs-CZ" dirty="0" smtClean="0"/>
              <a:t>m</a:t>
            </a:r>
            <a:r>
              <a:rPr lang="cs-CZ" i="1" baseline="30000" dirty="0" smtClean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6 830 cm</a:t>
            </a:r>
            <a:r>
              <a:rPr lang="cs-CZ" i="1" baseline="30000" dirty="0"/>
              <a:t>2</a:t>
            </a:r>
            <a:r>
              <a:rPr lang="cs-CZ" dirty="0" smtClean="0"/>
              <a:t> </a:t>
            </a:r>
            <a:r>
              <a:rPr lang="cs-CZ" dirty="0"/>
              <a:t>=		</a:t>
            </a:r>
            <a:r>
              <a:rPr lang="cs-CZ" dirty="0" smtClean="0"/>
              <a:t>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5 </a:t>
            </a:r>
            <a:r>
              <a:rPr lang="cs-CZ" dirty="0" smtClean="0"/>
              <a:t>dm</a:t>
            </a:r>
            <a:r>
              <a:rPr lang="cs-CZ" i="1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		</a:t>
            </a:r>
            <a:r>
              <a:rPr lang="cs-CZ" dirty="0" smtClean="0"/>
              <a:t>cm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Úkol č. 1</a:t>
            </a:r>
          </a:p>
          <a:p>
            <a:pPr marL="0" indent="0">
              <a:buNone/>
            </a:pPr>
            <a:r>
              <a:rPr lang="cs-CZ" sz="2800" dirty="0" smtClean="0"/>
              <a:t>Vypočítejte obsah všech čtyř nohou stolu. Nohy stolu mají tvar obdélníku s rozměry 3 cm a 4 cm. Výsledek určete i v základní jednotce.</a:t>
            </a:r>
            <a:endParaRPr lang="cs-CZ" sz="28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Úkol č. 2</a:t>
            </a:r>
          </a:p>
          <a:p>
            <a:pPr marL="0" indent="0">
              <a:buNone/>
            </a:pPr>
            <a:r>
              <a:rPr lang="cs-CZ" sz="2800" dirty="0" smtClean="0"/>
              <a:t>Vypočítejte obsah podlahy učebny fyziky (uvažujte tvar obdélníku) – rozměry změřte, případně odhadněte (odkrokujte). Výsledek určete v základní jednotce.</a:t>
            </a:r>
            <a:endParaRPr lang="cs-CZ" sz="2800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4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</TotalTime>
  <Words>248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Obsah</vt:lpstr>
      <vt:lpstr>Obsah a jeho jednotka</vt:lpstr>
      <vt:lpstr>Výpočet obsahu</vt:lpstr>
      <vt:lpstr>Převody jednotek obsahu</vt:lpstr>
      <vt:lpstr>Převody jednotek obsahu</vt:lpstr>
      <vt:lpstr>Procvičování převodů jednotek obsahu</vt:lpstr>
      <vt:lpstr>Procvičování převodů jednotek obsahu</vt:lpstr>
      <vt:lpstr>Výpočet obsahu</vt:lpstr>
      <vt:lpstr>Výpočet obsahu</vt:lpstr>
      <vt:lpstr>Výpočet obsahu</vt:lpstr>
      <vt:lpstr>Výpočet obsahu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78</cp:revision>
  <dcterms:created xsi:type="dcterms:W3CDTF">2022-07-31T09:19:12Z</dcterms:created>
  <dcterms:modified xsi:type="dcterms:W3CDTF">2023-10-15T06:59:49Z</dcterms:modified>
</cp:coreProperties>
</file>