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24.08.2022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24.08.2022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24.08.2022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24.08.2022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24.08.2022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24.08.2022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24.08.2022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24.08.2022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24.08.2022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24.08.2022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24.08.2022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24.08.2022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24.08.2022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Tření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Brzdné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2949"/>
            <a:ext cx="8229600" cy="3740465"/>
          </a:xfrm>
        </p:spPr>
        <p:txBody>
          <a:bodyPr>
            <a:noAutofit/>
          </a:bodyPr>
          <a:lstStyle/>
          <a:p>
            <a:r>
              <a:rPr lang="cs-CZ" sz="2800" dirty="0"/>
              <a:t>p</a:t>
            </a:r>
            <a:r>
              <a:rPr lang="cs-CZ" sz="2800" dirty="0" smtClean="0"/>
              <a:t>ůsobí proti pohybu tělesa – pohyb omezují nebo ho znemožňují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/>
              <a:t>m</a:t>
            </a:r>
            <a:r>
              <a:rPr lang="cs-CZ" sz="2800" dirty="0" smtClean="0"/>
              <a:t>ohou to být síly </a:t>
            </a:r>
            <a:r>
              <a:rPr lang="cs-CZ" sz="2800" dirty="0" smtClean="0">
                <a:solidFill>
                  <a:srgbClr val="FF0000"/>
                </a:solidFill>
              </a:rPr>
              <a:t>odporové </a:t>
            </a:r>
            <a:r>
              <a:rPr lang="cs-CZ" sz="2800" dirty="0" smtClean="0"/>
              <a:t>(odpor prostředí, ve kterém se těleso pohybuje) a </a:t>
            </a:r>
            <a:r>
              <a:rPr lang="cs-CZ" sz="2800" dirty="0" smtClean="0">
                <a:solidFill>
                  <a:srgbClr val="FF0000"/>
                </a:solidFill>
              </a:rPr>
              <a:t>třecí </a:t>
            </a:r>
            <a:r>
              <a:rPr lang="cs-CZ" sz="2800" dirty="0" smtClean="0"/>
              <a:t>(síly, které vznikají při tření – při pohybu jednoho tělesa pro druhém)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Tření – třecí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značíme </a:t>
            </a:r>
            <a:r>
              <a:rPr lang="cs-CZ" dirty="0"/>
              <a:t>ji</a:t>
            </a:r>
            <a:r>
              <a:rPr lang="cs-CZ" i="1" dirty="0"/>
              <a:t> </a:t>
            </a:r>
            <a:r>
              <a:rPr lang="cs-CZ" i="1" dirty="0">
                <a:solidFill>
                  <a:srgbClr val="FF0000"/>
                </a:solidFill>
              </a:rPr>
              <a:t>Ft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působí</a:t>
            </a:r>
            <a:r>
              <a:rPr lang="cs-CZ" dirty="0"/>
              <a:t> ve stykové ploše tělesa s podložkou a má směr </a:t>
            </a:r>
            <a:r>
              <a:rPr lang="cs-CZ" dirty="0">
                <a:solidFill>
                  <a:srgbClr val="FF0000"/>
                </a:solidFill>
              </a:rPr>
              <a:t>proti pohybu tělesa</a:t>
            </a:r>
          </a:p>
          <a:p>
            <a:r>
              <a:rPr lang="cs-CZ" dirty="0">
                <a:solidFill>
                  <a:srgbClr val="FF0000"/>
                </a:solidFill>
              </a:rPr>
              <a:t>klidová třecí síla </a:t>
            </a:r>
            <a:r>
              <a:rPr lang="cs-CZ" dirty="0"/>
              <a:t>- je síla, která působí mezi tělesy, které </a:t>
            </a:r>
            <a:r>
              <a:rPr lang="cs-CZ" dirty="0" smtClean="0"/>
              <a:t>jsou vzájemně </a:t>
            </a:r>
            <a:r>
              <a:rPr lang="cs-CZ" dirty="0"/>
              <a:t>v klidu </a:t>
            </a:r>
            <a:r>
              <a:rPr lang="cs-CZ" dirty="0" smtClean="0"/>
              <a:t>(snažíme se uvést těleso do pohybu nebo tehdy</a:t>
            </a:r>
            <a:r>
              <a:rPr lang="cs-CZ" dirty="0"/>
              <a:t>, když působíme na nějaký </a:t>
            </a:r>
            <a:r>
              <a:rPr lang="cs-CZ" dirty="0" smtClean="0"/>
              <a:t>předmět silou </a:t>
            </a:r>
            <a:r>
              <a:rPr lang="cs-CZ" i="1" dirty="0"/>
              <a:t>F</a:t>
            </a:r>
            <a:r>
              <a:rPr lang="cs-CZ" dirty="0"/>
              <a:t> a on zůstává v klidu - její účinek je vyrovnán klidovou třecí silou </a:t>
            </a:r>
            <a:r>
              <a:rPr lang="cs-CZ" i="1" dirty="0"/>
              <a:t>Ft</a:t>
            </a:r>
            <a:r>
              <a:rPr lang="cs-CZ" dirty="0"/>
              <a:t>)</a:t>
            </a:r>
          </a:p>
          <a:p>
            <a:r>
              <a:rPr lang="cs-CZ" dirty="0"/>
              <a:t>klidová třecí síla je při stejných podmínkách v okamžiku uvedení tělesa do pohybu větší než třecí síla při </a:t>
            </a:r>
            <a:r>
              <a:rPr lang="cs-CZ" dirty="0" smtClean="0"/>
              <a:t>pohybu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613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Velikost třecí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velikost </a:t>
            </a:r>
            <a:r>
              <a:rPr lang="cs-CZ" dirty="0"/>
              <a:t>třecí síly je </a:t>
            </a:r>
            <a:r>
              <a:rPr lang="cs-CZ" dirty="0">
                <a:solidFill>
                  <a:srgbClr val="FF0000"/>
                </a:solidFill>
              </a:rPr>
              <a:t>přímo úměrná tlakové síle</a:t>
            </a:r>
            <a:r>
              <a:rPr lang="cs-CZ" dirty="0"/>
              <a:t>, kterou </a:t>
            </a:r>
            <a:r>
              <a:rPr lang="cs-CZ" dirty="0" smtClean="0"/>
              <a:t>působí těleso </a:t>
            </a:r>
            <a:r>
              <a:rPr lang="cs-CZ" dirty="0"/>
              <a:t>kolmo na podložku</a:t>
            </a:r>
            <a:endParaRPr lang="cs-CZ" dirty="0"/>
          </a:p>
          <a:p>
            <a:r>
              <a:rPr lang="cs-CZ" dirty="0"/>
              <a:t>velikost třecí síly </a:t>
            </a:r>
            <a:r>
              <a:rPr lang="cs-CZ" dirty="0">
                <a:solidFill>
                  <a:srgbClr val="FF0000"/>
                </a:solidFill>
              </a:rPr>
              <a:t>závisí na drsnosti</a:t>
            </a:r>
            <a:r>
              <a:rPr lang="cs-CZ" dirty="0"/>
              <a:t> stykových ploch</a:t>
            </a:r>
          </a:p>
          <a:p>
            <a:r>
              <a:rPr lang="cs-CZ" dirty="0"/>
              <a:t>velikost třecí síly </a:t>
            </a:r>
            <a:r>
              <a:rPr lang="cs-CZ" dirty="0">
                <a:solidFill>
                  <a:srgbClr val="FF0000"/>
                </a:solidFill>
              </a:rPr>
              <a:t>nezávisí na obsahu </a:t>
            </a:r>
            <a:r>
              <a:rPr lang="cs-CZ" dirty="0"/>
              <a:t>stykových ploch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22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smykové tření</a:t>
            </a:r>
            <a:r>
              <a:rPr lang="cs-CZ" dirty="0"/>
              <a:t> - vzniká při posouvání (smýkání) </a:t>
            </a:r>
            <a:r>
              <a:rPr lang="cs-CZ" dirty="0" smtClean="0"/>
              <a:t>předmětu</a:t>
            </a:r>
            <a:r>
              <a:rPr lang="cs-CZ" dirty="0"/>
              <a:t> </a:t>
            </a:r>
            <a:r>
              <a:rPr lang="cs-CZ" dirty="0" smtClean="0"/>
              <a:t>např</a:t>
            </a:r>
            <a:r>
              <a:rPr lang="cs-CZ" dirty="0"/>
              <a:t>. po desce stolu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v</a:t>
            </a:r>
            <a:r>
              <a:rPr lang="cs-CZ" dirty="0" smtClean="0">
                <a:solidFill>
                  <a:srgbClr val="FF0000"/>
                </a:solidFill>
              </a:rPr>
              <a:t>alivé tření</a:t>
            </a:r>
            <a:r>
              <a:rPr lang="cs-CZ" dirty="0" smtClean="0"/>
              <a:t> - např</a:t>
            </a:r>
            <a:r>
              <a:rPr lang="cs-CZ" dirty="0"/>
              <a:t>. kolečkové brusle, kola u dopravních </a:t>
            </a:r>
            <a:r>
              <a:rPr lang="cs-CZ" dirty="0" smtClean="0"/>
              <a:t>prostředků</a:t>
            </a:r>
            <a:r>
              <a:rPr lang="cs-CZ" dirty="0"/>
              <a:t> </a:t>
            </a:r>
            <a:r>
              <a:rPr lang="cs-CZ" dirty="0" smtClean="0"/>
              <a:t>– třecí síla je mnohem menší než při smykovém tření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572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Tření škodlivé a užitečné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škodlivé</a:t>
            </a:r>
            <a:r>
              <a:rPr lang="cs-CZ" dirty="0"/>
              <a:t> - tehdy, pokud se stykové plochy např. součásti strojů zahřívají a odírají - </a:t>
            </a:r>
            <a:r>
              <a:rPr lang="cs-CZ" dirty="0">
                <a:solidFill>
                  <a:srgbClr val="FF0000"/>
                </a:solidFill>
              </a:rPr>
              <a:t>třecí sílu </a:t>
            </a:r>
            <a:r>
              <a:rPr lang="cs-CZ" dirty="0"/>
              <a:t>se snažíme </a:t>
            </a:r>
            <a:r>
              <a:rPr lang="cs-CZ" dirty="0">
                <a:solidFill>
                  <a:srgbClr val="FF0000"/>
                </a:solidFill>
              </a:rPr>
              <a:t>zmenšovat</a:t>
            </a:r>
            <a:r>
              <a:rPr lang="cs-CZ" dirty="0"/>
              <a:t> mazáním, leštěním </a:t>
            </a:r>
            <a:r>
              <a:rPr lang="cs-CZ" dirty="0" smtClean="0"/>
              <a:t>nebo broušením stykových </a:t>
            </a:r>
            <a:r>
              <a:rPr lang="cs-CZ" dirty="0"/>
              <a:t>ploch, využitím vhodných </a:t>
            </a:r>
            <a:r>
              <a:rPr lang="cs-CZ" dirty="0" smtClean="0"/>
              <a:t>ložisek (nahrazení smykového tření valením)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užitečné</a:t>
            </a:r>
            <a:r>
              <a:rPr lang="cs-CZ" dirty="0"/>
              <a:t> - např. mezi podrážkou a podlahou, pláštěm pneumatiky a vozovkou - snažíme se naopak </a:t>
            </a:r>
            <a:r>
              <a:rPr lang="cs-CZ" dirty="0" smtClean="0">
                <a:solidFill>
                  <a:srgbClr val="FF0000"/>
                </a:solidFill>
              </a:rPr>
              <a:t>třecí </a:t>
            </a:r>
            <a:r>
              <a:rPr lang="cs-CZ" dirty="0">
                <a:solidFill>
                  <a:srgbClr val="FF0000"/>
                </a:solidFill>
              </a:rPr>
              <a:t>sílu zvětšovat</a:t>
            </a:r>
            <a:r>
              <a:rPr lang="cs-CZ" dirty="0"/>
              <a:t> (vzorkem na obuvi nebo na plášti pneumatiky)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00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Odpor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o</a:t>
            </a:r>
            <a:r>
              <a:rPr lang="cs-CZ" sz="2800" dirty="0" smtClean="0">
                <a:solidFill>
                  <a:srgbClr val="FF0000"/>
                </a:solidFill>
              </a:rPr>
              <a:t>dporová síla prostředí </a:t>
            </a:r>
            <a:r>
              <a:rPr lang="cs-CZ" sz="2800" dirty="0" smtClean="0"/>
              <a:t>vzniká při </a:t>
            </a:r>
            <a:r>
              <a:rPr lang="cs-CZ" sz="2800" dirty="0"/>
              <a:t>pohybu těles v </a:t>
            </a:r>
            <a:r>
              <a:rPr lang="cs-CZ" sz="2800" dirty="0">
                <a:solidFill>
                  <a:srgbClr val="FF0000"/>
                </a:solidFill>
              </a:rPr>
              <a:t>kapalinách </a:t>
            </a:r>
            <a:r>
              <a:rPr lang="cs-CZ" sz="2800" dirty="0" smtClean="0">
                <a:solidFill>
                  <a:srgbClr val="FF0000"/>
                </a:solidFill>
              </a:rPr>
              <a:t>nebo plynech</a:t>
            </a:r>
            <a:r>
              <a:rPr lang="cs-CZ" sz="2800" dirty="0" smtClean="0"/>
              <a:t>, působí proti jejich pohybu (obdobně je tomu u proudění kapaliny nebo plynu kolem stojícího pevného tělesa)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elikost odporové síly prostředí závisí na </a:t>
            </a:r>
            <a:r>
              <a:rPr lang="cs-CZ" sz="2800" dirty="0" smtClean="0">
                <a:solidFill>
                  <a:srgbClr val="FF0000"/>
                </a:solidFill>
              </a:rPr>
              <a:t>rychlosti</a:t>
            </a:r>
            <a:r>
              <a:rPr lang="cs-CZ" sz="2800" dirty="0" smtClean="0"/>
              <a:t> vzájemného pohybu, na </a:t>
            </a:r>
            <a:r>
              <a:rPr lang="cs-CZ" sz="2800" dirty="0" smtClean="0">
                <a:solidFill>
                  <a:srgbClr val="FF0000"/>
                </a:solidFill>
              </a:rPr>
              <a:t>druhu prostředí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FF0000"/>
                </a:solidFill>
              </a:rPr>
              <a:t>tvaru tělesa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FF0000"/>
                </a:solidFill>
              </a:rPr>
              <a:t>jakosti povrchu </a:t>
            </a:r>
            <a:r>
              <a:rPr lang="cs-CZ" sz="2800" dirty="0" smtClean="0"/>
              <a:t>a na </a:t>
            </a:r>
            <a:r>
              <a:rPr lang="cs-CZ" sz="2800" dirty="0" smtClean="0">
                <a:solidFill>
                  <a:srgbClr val="FF0000"/>
                </a:solidFill>
              </a:rPr>
              <a:t>průřezu tělesa </a:t>
            </a:r>
            <a:r>
              <a:rPr lang="cs-CZ" sz="2800" dirty="0" smtClean="0"/>
              <a:t>ve směru kolmém na směr pohybu (profilu tělesa)</a:t>
            </a:r>
          </a:p>
          <a:p>
            <a:r>
              <a:rPr lang="cs-CZ" sz="2800" dirty="0">
                <a:solidFill>
                  <a:srgbClr val="FF0000"/>
                </a:solidFill>
              </a:rPr>
              <a:t>n</a:t>
            </a:r>
            <a:r>
              <a:rPr lang="cs-CZ" sz="2800" dirty="0" smtClean="0">
                <a:solidFill>
                  <a:srgbClr val="FF0000"/>
                </a:solidFill>
              </a:rPr>
              <a:t>ejmenší odporová síla </a:t>
            </a:r>
            <a:r>
              <a:rPr lang="cs-CZ" sz="2800" dirty="0" smtClean="0"/>
              <a:t>prostředí působí na tělesa </a:t>
            </a:r>
            <a:r>
              <a:rPr lang="cs-CZ" sz="2800" dirty="0" smtClean="0">
                <a:solidFill>
                  <a:srgbClr val="FF0000"/>
                </a:solidFill>
              </a:rPr>
              <a:t>aerodynamického tvaru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018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se siloměrem - 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Na kvádr připevněte siloměr a posunujte ho po různém povrchu – sledujte velikost síly, kterou naměříte při uvedení kvádru </a:t>
            </a:r>
            <a:r>
              <a:rPr lang="cs-CZ" smtClean="0"/>
              <a:t>do pohybu.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0171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11135</TotalTime>
  <Words>360</Words>
  <Application>Microsoft Office PowerPoint</Application>
  <PresentationFormat>Předvádění na obrazovce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Tření</vt:lpstr>
      <vt:lpstr>Brzdné síly</vt:lpstr>
      <vt:lpstr>Tření – třecí síla</vt:lpstr>
      <vt:lpstr>Velikost třecí síly</vt:lpstr>
      <vt:lpstr>Tření</vt:lpstr>
      <vt:lpstr>Tření škodlivé a užitečné</vt:lpstr>
      <vt:lpstr>Odpor prostředí</vt:lpstr>
      <vt:lpstr>Práce se siloměrem - tření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193</cp:revision>
  <dcterms:created xsi:type="dcterms:W3CDTF">2022-07-31T09:19:12Z</dcterms:created>
  <dcterms:modified xsi:type="dcterms:W3CDTF">2022-08-24T19:33:19Z</dcterms:modified>
</cp:coreProperties>
</file>