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1"/>
  </p:notesMasterIdLst>
  <p:sldIdLst>
    <p:sldId id="256" r:id="rId2"/>
    <p:sldId id="296" r:id="rId3"/>
    <p:sldId id="313" r:id="rId4"/>
    <p:sldId id="257" r:id="rId5"/>
    <p:sldId id="298" r:id="rId6"/>
    <p:sldId id="314" r:id="rId7"/>
    <p:sldId id="297" r:id="rId8"/>
    <p:sldId id="299" r:id="rId9"/>
    <p:sldId id="300" r:id="rId10"/>
    <p:sldId id="315" r:id="rId11"/>
    <p:sldId id="302" r:id="rId12"/>
    <p:sldId id="316" r:id="rId13"/>
    <p:sldId id="294" r:id="rId14"/>
    <p:sldId id="317" r:id="rId15"/>
    <p:sldId id="303" r:id="rId16"/>
    <p:sldId id="304" r:id="rId17"/>
    <p:sldId id="295" r:id="rId18"/>
    <p:sldId id="318" r:id="rId19"/>
    <p:sldId id="319" r:id="rId20"/>
    <p:sldId id="320" r:id="rId21"/>
    <p:sldId id="305" r:id="rId22"/>
    <p:sldId id="306" r:id="rId23"/>
    <p:sldId id="307" r:id="rId24"/>
    <p:sldId id="308" r:id="rId25"/>
    <p:sldId id="309" r:id="rId26"/>
    <p:sldId id="310" r:id="rId27"/>
    <p:sldId id="311" r:id="rId28"/>
    <p:sldId id="312" r:id="rId29"/>
    <p:sldId id="321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28" autoAdjust="0"/>
    <p:restoredTop sz="94680" autoAdjust="0"/>
  </p:normalViewPr>
  <p:slideViewPr>
    <p:cSldViewPr>
      <p:cViewPr varScale="1">
        <p:scale>
          <a:sx n="83" d="100"/>
          <a:sy n="83" d="100"/>
        </p:scale>
        <p:origin x="-136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59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ECFE6-D8F3-40D2-B79B-FC5D3AB79A4D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A7C83-3208-4232-97DD-E098BCA6A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563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3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1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93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49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28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47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94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33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25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12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19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5F093-C978-4C9D-884E-E8E134C8FB30}" type="datetimeFigureOut">
              <a:rPr lang="cs-CZ" smtClean="0"/>
              <a:t>13.02.2024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4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Změny skupenství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Ing. Eliška Novotná</a:t>
            </a:r>
          </a:p>
          <a:p>
            <a:r>
              <a:rPr lang="cs-CZ" dirty="0" smtClean="0"/>
              <a:t>ZŠ Praha 10, Nad Vodovodem 460/81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42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Tání a tuhnutí -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t</a:t>
            </a:r>
            <a:r>
              <a:rPr lang="cs-CZ" dirty="0" smtClean="0"/>
              <a:t>ání a tuhnutí krystalických látek probíhá při stejné teplotě – </a:t>
            </a:r>
            <a:r>
              <a:rPr lang="cs-CZ" dirty="0" smtClean="0">
                <a:solidFill>
                  <a:srgbClr val="FF0000"/>
                </a:solidFill>
              </a:rPr>
              <a:t>teplota tání nebo tuhnutí</a:t>
            </a:r>
          </a:p>
          <a:p>
            <a:r>
              <a:rPr lang="cs-CZ" dirty="0"/>
              <a:t>t</a:t>
            </a:r>
            <a:r>
              <a:rPr lang="cs-CZ" dirty="0" smtClean="0"/>
              <a:t>eplota tání </a:t>
            </a:r>
            <a:r>
              <a:rPr lang="cs-CZ" dirty="0" smtClean="0">
                <a:solidFill>
                  <a:srgbClr val="FF0000"/>
                </a:solidFill>
              </a:rPr>
              <a:t>závisí na druhu látky</a:t>
            </a:r>
            <a:r>
              <a:rPr lang="cs-CZ" dirty="0" smtClean="0"/>
              <a:t>, udává se při tzv. normálním tlaku (101 </a:t>
            </a:r>
            <a:r>
              <a:rPr lang="cs-CZ" dirty="0" err="1" smtClean="0"/>
              <a:t>kPa</a:t>
            </a:r>
            <a:r>
              <a:rPr lang="cs-CZ" dirty="0" smtClean="0"/>
              <a:t>)</a:t>
            </a:r>
          </a:p>
          <a:p>
            <a:r>
              <a:rPr lang="cs-CZ" dirty="0"/>
              <a:t>t</a:t>
            </a:r>
            <a:r>
              <a:rPr lang="cs-CZ" dirty="0" smtClean="0"/>
              <a:t>eplota tání </a:t>
            </a:r>
            <a:r>
              <a:rPr lang="cs-CZ" dirty="0" smtClean="0">
                <a:solidFill>
                  <a:srgbClr val="FF0000"/>
                </a:solidFill>
              </a:rPr>
              <a:t>závisí na tlaku </a:t>
            </a:r>
            <a:r>
              <a:rPr lang="cs-CZ" dirty="0" smtClean="0"/>
              <a:t>– při vyšším tlaku je vyšší</a:t>
            </a:r>
          </a:p>
          <a:p>
            <a:r>
              <a:rPr lang="cs-CZ" dirty="0" smtClean="0"/>
              <a:t>naopak je to u ledu – tzv. </a:t>
            </a:r>
            <a:r>
              <a:rPr lang="cs-CZ" dirty="0" err="1" smtClean="0">
                <a:solidFill>
                  <a:srgbClr val="FF0000"/>
                </a:solidFill>
              </a:rPr>
              <a:t>regelace</a:t>
            </a:r>
            <a:r>
              <a:rPr lang="cs-CZ" dirty="0" smtClean="0">
                <a:solidFill>
                  <a:srgbClr val="FF0000"/>
                </a:solidFill>
              </a:rPr>
              <a:t> ledu</a:t>
            </a:r>
            <a:r>
              <a:rPr lang="cs-CZ" dirty="0" smtClean="0"/>
              <a:t> – pod velkým tlakem led taje, přestože má teplotu nižší než 0°C (např. průchod struny ledovým kvádrem)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4079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objemu při tání a tuhnutí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při </a:t>
            </a:r>
            <a:r>
              <a:rPr lang="cs-CZ" sz="2400" dirty="0"/>
              <a:t>tání se vzdálenosti částic v krystalické mřížce zvětšují, proto se objem při této přeměně zvětšuje - </a:t>
            </a:r>
            <a:r>
              <a:rPr lang="cs-CZ" sz="2400" dirty="0">
                <a:solidFill>
                  <a:srgbClr val="FF0000"/>
                </a:solidFill>
              </a:rPr>
              <a:t>látka ve skupenství kapalném má větší objem než ve skupenství </a:t>
            </a:r>
            <a:r>
              <a:rPr lang="cs-CZ" sz="2400" dirty="0" smtClean="0">
                <a:solidFill>
                  <a:srgbClr val="FF0000"/>
                </a:solidFill>
              </a:rPr>
              <a:t>pevném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oda se chová odlišně – tzv. anomálie vody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05614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Anomálie 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Z</a:t>
            </a:r>
            <a:r>
              <a:rPr lang="cs-CZ" dirty="0" smtClean="0"/>
              <a:t>měna hustoty vody:</a:t>
            </a:r>
          </a:p>
          <a:p>
            <a:r>
              <a:rPr lang="cs-CZ" dirty="0" smtClean="0"/>
              <a:t>v rozmezí </a:t>
            </a:r>
            <a:r>
              <a:rPr lang="cs-CZ" dirty="0" smtClean="0">
                <a:solidFill>
                  <a:srgbClr val="FF0000"/>
                </a:solidFill>
              </a:rPr>
              <a:t>od 0°C do 4°C </a:t>
            </a:r>
            <a:r>
              <a:rPr lang="cs-CZ" dirty="0" smtClean="0"/>
              <a:t>se její </a:t>
            </a:r>
            <a:r>
              <a:rPr lang="cs-CZ" dirty="0" smtClean="0">
                <a:solidFill>
                  <a:srgbClr val="FF0000"/>
                </a:solidFill>
              </a:rPr>
              <a:t>hustota zvětšuje - největší </a:t>
            </a:r>
            <a:r>
              <a:rPr lang="cs-CZ" dirty="0">
                <a:solidFill>
                  <a:srgbClr val="FF0000"/>
                </a:solidFill>
              </a:rPr>
              <a:t>hustotu </a:t>
            </a:r>
            <a:r>
              <a:rPr lang="cs-CZ" dirty="0" smtClean="0">
                <a:solidFill>
                  <a:srgbClr val="FF0000"/>
                </a:solidFill>
              </a:rPr>
              <a:t>má při </a:t>
            </a:r>
            <a:r>
              <a:rPr lang="cs-CZ" dirty="0">
                <a:solidFill>
                  <a:srgbClr val="FF0000"/>
                </a:solidFill>
              </a:rPr>
              <a:t>4 °</a:t>
            </a:r>
            <a:r>
              <a:rPr lang="cs-CZ" dirty="0" smtClean="0">
                <a:solidFill>
                  <a:srgbClr val="FF0000"/>
                </a:solidFill>
              </a:rPr>
              <a:t>C </a:t>
            </a:r>
            <a:r>
              <a:rPr lang="cs-CZ" dirty="0" smtClean="0"/>
              <a:t>(díky </a:t>
            </a:r>
            <a:r>
              <a:rPr lang="cs-CZ" dirty="0"/>
              <a:t>tomu nám rybníky </a:t>
            </a:r>
            <a:r>
              <a:rPr lang="cs-CZ" dirty="0" smtClean="0"/>
              <a:t>nezamrzají odspodu</a:t>
            </a:r>
            <a:r>
              <a:rPr lang="cs-CZ" dirty="0"/>
              <a:t>, ryby </a:t>
            </a:r>
            <a:r>
              <a:rPr lang="cs-CZ" dirty="0" smtClean="0"/>
              <a:t>přežijí u dna)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nad 4°C se hustota zmenšuje </a:t>
            </a:r>
            <a:r>
              <a:rPr lang="cs-CZ" dirty="0" smtClean="0"/>
              <a:t>(obdobně jako u jiných kapalin)</a:t>
            </a:r>
          </a:p>
          <a:p>
            <a:r>
              <a:rPr lang="cs-CZ" dirty="0">
                <a:solidFill>
                  <a:srgbClr val="FF0000"/>
                </a:solidFill>
              </a:rPr>
              <a:t>pod 0°C se hustota </a:t>
            </a:r>
            <a:r>
              <a:rPr lang="cs-CZ" dirty="0" smtClean="0">
                <a:solidFill>
                  <a:srgbClr val="FF0000"/>
                </a:solidFill>
              </a:rPr>
              <a:t>zmenšuje</a:t>
            </a:r>
            <a:r>
              <a:rPr lang="cs-CZ" dirty="0"/>
              <a:t> </a:t>
            </a:r>
            <a:r>
              <a:rPr lang="cs-CZ" dirty="0" smtClean="0"/>
              <a:t>- při </a:t>
            </a:r>
            <a:r>
              <a:rPr lang="cs-CZ" dirty="0"/>
              <a:t>tání a tuhnutí </a:t>
            </a:r>
            <a:r>
              <a:rPr lang="cs-CZ" dirty="0" smtClean="0"/>
              <a:t>mění voda objem </a:t>
            </a:r>
            <a:r>
              <a:rPr lang="cs-CZ" dirty="0"/>
              <a:t>opačně než ostatní látky </a:t>
            </a:r>
            <a:r>
              <a:rPr lang="cs-CZ" dirty="0" smtClean="0"/>
              <a:t>– </a:t>
            </a:r>
            <a:r>
              <a:rPr lang="cs-CZ" dirty="0" smtClean="0">
                <a:solidFill>
                  <a:srgbClr val="FF0000"/>
                </a:solidFill>
              </a:rPr>
              <a:t>led má menší hustotu než voda</a:t>
            </a:r>
          </a:p>
          <a:p>
            <a:r>
              <a:rPr lang="cs-CZ" dirty="0"/>
              <a:t>ledové kry ve vodě plovou (naopak kousek pevného vosku vhozený do vosku roztaveného klesá ke dnu</a:t>
            </a:r>
            <a:r>
              <a:rPr lang="cs-CZ" dirty="0" smtClean="0"/>
              <a:t>)</a:t>
            </a:r>
          </a:p>
          <a:p>
            <a:r>
              <a:rPr lang="cs-CZ" dirty="0" smtClean="0"/>
              <a:t>příklady, kdy je potřeba předvídat zvětšení </a:t>
            </a:r>
            <a:r>
              <a:rPr lang="cs-CZ" dirty="0"/>
              <a:t>objemu při zmrznutí vody: </a:t>
            </a:r>
            <a:r>
              <a:rPr lang="cs-CZ" dirty="0" smtClean="0"/>
              <a:t>nápoj v mrazničce, zahradní </a:t>
            </a:r>
            <a:r>
              <a:rPr lang="cs-CZ" dirty="0"/>
              <a:t>hadice, chladič auta, </a:t>
            </a:r>
            <a:r>
              <a:rPr lang="cs-CZ" dirty="0" smtClean="0"/>
              <a:t>trhliny na silnici </a:t>
            </a:r>
            <a:r>
              <a:rPr lang="cs-CZ" dirty="0"/>
              <a:t>nebo chodníku, sud na dešťovou vodu, radiátor topení, WC na chatě</a:t>
            </a:r>
            <a:r>
              <a:rPr lang="cs-CZ" dirty="0" smtClean="0"/>
              <a:t>,... – případně nutné používat místo vody tzv. nemrznoucí kapalinu</a:t>
            </a:r>
          </a:p>
          <a:p>
            <a:r>
              <a:rPr lang="cs-CZ" dirty="0" smtClean="0"/>
              <a:t>v přírodě – zmrznutí vody ve skalních puklinách, kamenech,…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2184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Vypařování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92949"/>
            <a:ext cx="8229600" cy="3740465"/>
          </a:xfrm>
        </p:spPr>
        <p:txBody>
          <a:bodyPr>
            <a:no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v</a:t>
            </a:r>
            <a:r>
              <a:rPr lang="cs-CZ" sz="2800" dirty="0" smtClean="0">
                <a:solidFill>
                  <a:srgbClr val="FF0000"/>
                </a:solidFill>
              </a:rPr>
              <a:t>ypařování</a:t>
            </a:r>
            <a:r>
              <a:rPr lang="cs-CZ" sz="2800" dirty="0" smtClean="0"/>
              <a:t> je </a:t>
            </a:r>
            <a:r>
              <a:rPr lang="cs-CZ" sz="2800" dirty="0"/>
              <a:t>skupenská změna z kapaliny na </a:t>
            </a:r>
            <a:r>
              <a:rPr lang="cs-CZ" sz="2800" dirty="0" smtClean="0"/>
              <a:t>plyn – </a:t>
            </a:r>
            <a:r>
              <a:rPr lang="cs-CZ" sz="2800" dirty="0" smtClean="0">
                <a:solidFill>
                  <a:srgbClr val="FF0000"/>
                </a:solidFill>
              </a:rPr>
              <a:t>probíhá za každé teploty z povrchu kapaliny</a:t>
            </a:r>
            <a:r>
              <a:rPr lang="cs-CZ" sz="2800" dirty="0" smtClean="0"/>
              <a:t> (pokud není dosaženo teploty varu)</a:t>
            </a:r>
          </a:p>
          <a:p>
            <a:r>
              <a:rPr lang="cs-CZ" sz="2800" dirty="0">
                <a:solidFill>
                  <a:srgbClr val="FF0000"/>
                </a:solidFill>
              </a:rPr>
              <a:t>různé kapaliny </a:t>
            </a:r>
            <a:r>
              <a:rPr lang="cs-CZ" sz="2800" dirty="0"/>
              <a:t>se vypařují </a:t>
            </a:r>
            <a:r>
              <a:rPr lang="cs-CZ" sz="2800" dirty="0">
                <a:solidFill>
                  <a:srgbClr val="FF0000"/>
                </a:solidFill>
              </a:rPr>
              <a:t>různě rychle </a:t>
            </a:r>
            <a:r>
              <a:rPr lang="cs-CZ" sz="2800" dirty="0" smtClean="0"/>
              <a:t>(nejlépe tzv. těkavé neboli prchavé)</a:t>
            </a:r>
          </a:p>
          <a:p>
            <a:r>
              <a:rPr lang="cs-CZ" sz="2800" dirty="0">
                <a:solidFill>
                  <a:srgbClr val="FF0000"/>
                </a:solidFill>
              </a:rPr>
              <a:t>p</a:t>
            </a:r>
            <a:r>
              <a:rPr lang="cs-CZ" sz="2800" dirty="0" smtClean="0">
                <a:solidFill>
                  <a:srgbClr val="FF0000"/>
                </a:solidFill>
              </a:rPr>
              <a:t>áry</a:t>
            </a:r>
            <a:r>
              <a:rPr lang="cs-CZ" sz="2800" dirty="0" smtClean="0"/>
              <a:t> vzniklé vypařováním </a:t>
            </a:r>
            <a:r>
              <a:rPr lang="cs-CZ" sz="2800" dirty="0" smtClean="0">
                <a:solidFill>
                  <a:srgbClr val="FF0000"/>
                </a:solidFill>
              </a:rPr>
              <a:t>některých kapalin </a:t>
            </a:r>
            <a:r>
              <a:rPr lang="cs-CZ" sz="2800" dirty="0" smtClean="0"/>
              <a:t>mohou při určité koncentraci se vzduchem tvořit tzv. </a:t>
            </a:r>
            <a:r>
              <a:rPr lang="cs-CZ" sz="2800" dirty="0" smtClean="0">
                <a:solidFill>
                  <a:srgbClr val="FF0000"/>
                </a:solidFill>
              </a:rPr>
              <a:t>výbušnou směs </a:t>
            </a:r>
            <a:r>
              <a:rPr lang="cs-CZ" sz="2800" dirty="0" smtClean="0"/>
              <a:t>(např. benzin, ředidla) – malá jiskra následně způsobí požár – páry je nutné odsávat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0437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Vypařování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vypařování </a:t>
            </a:r>
            <a:r>
              <a:rPr lang="cs-CZ" dirty="0">
                <a:solidFill>
                  <a:srgbClr val="FF0000"/>
                </a:solidFill>
              </a:rPr>
              <a:t>lze urychlit</a:t>
            </a:r>
            <a:r>
              <a:rPr lang="cs-CZ" dirty="0"/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 zvýšením </a:t>
            </a:r>
            <a:r>
              <a:rPr lang="cs-CZ" dirty="0">
                <a:solidFill>
                  <a:srgbClr val="FF0000"/>
                </a:solidFill>
              </a:rPr>
              <a:t>teploty (</a:t>
            </a:r>
            <a:r>
              <a:rPr lang="cs-CZ" dirty="0" smtClean="0">
                <a:solidFill>
                  <a:srgbClr val="FF0000"/>
                </a:solidFill>
              </a:rPr>
              <a:t>zahříváním)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zvětšením </a:t>
            </a:r>
            <a:r>
              <a:rPr lang="cs-CZ" dirty="0">
                <a:solidFill>
                  <a:srgbClr val="FF0000"/>
                </a:solidFill>
              </a:rPr>
              <a:t>velikosti </a:t>
            </a:r>
            <a:r>
              <a:rPr lang="cs-CZ" dirty="0" smtClean="0">
                <a:solidFill>
                  <a:srgbClr val="FF0000"/>
                </a:solidFill>
              </a:rPr>
              <a:t>hladiny </a:t>
            </a:r>
            <a:r>
              <a:rPr lang="cs-CZ" dirty="0" smtClean="0"/>
              <a:t>(volného povrchu)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FF0000"/>
                </a:solidFill>
              </a:rPr>
              <a:t>urychlením </a:t>
            </a:r>
            <a:r>
              <a:rPr lang="cs-CZ" dirty="0">
                <a:solidFill>
                  <a:srgbClr val="FF0000"/>
                </a:solidFill>
              </a:rPr>
              <a:t>odvodu vzniklých par</a:t>
            </a:r>
            <a:r>
              <a:rPr lang="cs-CZ" dirty="0"/>
              <a:t> nad </a:t>
            </a:r>
            <a:r>
              <a:rPr lang="cs-CZ" dirty="0" smtClean="0"/>
              <a:t>kapalinou (vítr</a:t>
            </a:r>
            <a:r>
              <a:rPr lang="cs-CZ" dirty="0"/>
              <a:t>, odsávání)</a:t>
            </a:r>
          </a:p>
          <a:p>
            <a:r>
              <a:rPr lang="cs-CZ" dirty="0"/>
              <a:t>při </a:t>
            </a:r>
            <a:r>
              <a:rPr lang="cs-CZ" dirty="0">
                <a:solidFill>
                  <a:srgbClr val="FF0000"/>
                </a:solidFill>
              </a:rPr>
              <a:t>vypařování odebírá kapalina teplo ze svého okolí </a:t>
            </a:r>
            <a:r>
              <a:rPr lang="cs-CZ" dirty="0"/>
              <a:t>(např. vysychání </a:t>
            </a:r>
            <a:r>
              <a:rPr lang="cs-CZ" dirty="0" smtClean="0"/>
              <a:t>kaluží, rozprašování vody do vzduchu ke chlazení – tzv. adiabatické chlazení)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5448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var </a:t>
            </a:r>
            <a:r>
              <a:rPr lang="cs-CZ" sz="2800" dirty="0">
                <a:solidFill>
                  <a:srgbClr val="FF0000"/>
                </a:solidFill>
              </a:rPr>
              <a:t>je vypařování</a:t>
            </a:r>
            <a:r>
              <a:rPr lang="cs-CZ" sz="2800" dirty="0"/>
              <a:t>, které </a:t>
            </a:r>
            <a:r>
              <a:rPr lang="cs-CZ" sz="2800" dirty="0">
                <a:solidFill>
                  <a:srgbClr val="FF0000"/>
                </a:solidFill>
              </a:rPr>
              <a:t>probíhá za teploty varu </a:t>
            </a:r>
            <a:r>
              <a:rPr lang="cs-CZ" sz="2800" i="1" dirty="0" err="1">
                <a:solidFill>
                  <a:srgbClr val="FF0000"/>
                </a:solidFill>
              </a:rPr>
              <a:t>t</a:t>
            </a:r>
            <a:r>
              <a:rPr lang="cs-CZ" sz="2800" i="1" baseline="-25000" dirty="0" err="1">
                <a:solidFill>
                  <a:srgbClr val="FF0000"/>
                </a:solidFill>
              </a:rPr>
              <a:t>v</a:t>
            </a:r>
            <a:r>
              <a:rPr lang="cs-CZ" sz="2800" dirty="0">
                <a:solidFill>
                  <a:srgbClr val="FF0000"/>
                </a:solidFill>
              </a:rPr>
              <a:t> z celého objemu kapaliny</a:t>
            </a:r>
          </a:p>
          <a:p>
            <a:r>
              <a:rPr lang="cs-CZ" sz="2800" dirty="0"/>
              <a:t>teplota varu je v tabulkách udaná pro normální atmosférický </a:t>
            </a:r>
            <a:r>
              <a:rPr lang="cs-CZ" sz="2800" dirty="0" smtClean="0"/>
              <a:t>tlak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při </a:t>
            </a:r>
            <a:r>
              <a:rPr lang="cs-CZ" sz="2800" dirty="0">
                <a:solidFill>
                  <a:srgbClr val="FF0000"/>
                </a:solidFill>
              </a:rPr>
              <a:t>nižším </a:t>
            </a:r>
            <a:r>
              <a:rPr lang="cs-CZ" sz="2800" dirty="0" smtClean="0">
                <a:solidFill>
                  <a:srgbClr val="FF0000"/>
                </a:solidFill>
              </a:rPr>
              <a:t>tlaku</a:t>
            </a:r>
            <a:r>
              <a:rPr lang="cs-CZ" sz="2800" dirty="0" smtClean="0"/>
              <a:t> bude </a:t>
            </a:r>
            <a:r>
              <a:rPr lang="cs-CZ" sz="2800" dirty="0" smtClean="0">
                <a:solidFill>
                  <a:srgbClr val="FF0000"/>
                </a:solidFill>
              </a:rPr>
              <a:t>teplota varu nižší </a:t>
            </a:r>
            <a:r>
              <a:rPr lang="cs-CZ" sz="2800" dirty="0" smtClean="0"/>
              <a:t>(na horách, vývěva)</a:t>
            </a:r>
          </a:p>
          <a:p>
            <a:r>
              <a:rPr lang="cs-CZ" sz="2800" dirty="0" smtClean="0">
                <a:solidFill>
                  <a:srgbClr val="FF0000"/>
                </a:solidFill>
              </a:rPr>
              <a:t>při </a:t>
            </a:r>
            <a:r>
              <a:rPr lang="cs-CZ" sz="2800" dirty="0">
                <a:solidFill>
                  <a:srgbClr val="FF0000"/>
                </a:solidFill>
              </a:rPr>
              <a:t>vyšším </a:t>
            </a:r>
            <a:r>
              <a:rPr lang="cs-CZ" sz="2800" dirty="0" smtClean="0">
                <a:solidFill>
                  <a:srgbClr val="FF0000"/>
                </a:solidFill>
              </a:rPr>
              <a:t>tlaku </a:t>
            </a:r>
            <a:r>
              <a:rPr lang="cs-CZ" sz="2800" dirty="0"/>
              <a:t>bude </a:t>
            </a:r>
            <a:r>
              <a:rPr lang="cs-CZ" sz="2800" dirty="0" smtClean="0">
                <a:solidFill>
                  <a:srgbClr val="FF0000"/>
                </a:solidFill>
              </a:rPr>
              <a:t>teplota varu vyšší </a:t>
            </a:r>
            <a:r>
              <a:rPr lang="cs-CZ" sz="2800" dirty="0" smtClean="0"/>
              <a:t>(tlakový hrnec, sterilizátor, autokláv)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566435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Kapalnění (kondenzace)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kapalnění</a:t>
            </a:r>
            <a:r>
              <a:rPr lang="cs-CZ" sz="2800" dirty="0" smtClean="0"/>
              <a:t> je </a:t>
            </a:r>
            <a:r>
              <a:rPr lang="cs-CZ" sz="2800" dirty="0"/>
              <a:t>skupenská změna </a:t>
            </a:r>
            <a:r>
              <a:rPr lang="cs-CZ" sz="2800" dirty="0">
                <a:solidFill>
                  <a:srgbClr val="FF0000"/>
                </a:solidFill>
              </a:rPr>
              <a:t>z plynu na kapalinu</a:t>
            </a:r>
          </a:p>
          <a:p>
            <a:r>
              <a:rPr lang="cs-CZ" sz="2800" dirty="0"/>
              <a:t>probíhá, jestliže </a:t>
            </a:r>
            <a:r>
              <a:rPr lang="cs-CZ" sz="2800" dirty="0" smtClean="0">
                <a:solidFill>
                  <a:srgbClr val="FF0000"/>
                </a:solidFill>
              </a:rPr>
              <a:t>snížíme </a:t>
            </a:r>
            <a:r>
              <a:rPr lang="cs-CZ" sz="2800" dirty="0">
                <a:solidFill>
                  <a:srgbClr val="FF0000"/>
                </a:solidFill>
              </a:rPr>
              <a:t>teplotu </a:t>
            </a:r>
            <a:r>
              <a:rPr lang="cs-CZ" sz="2800" dirty="0" smtClean="0">
                <a:solidFill>
                  <a:srgbClr val="FF0000"/>
                </a:solidFill>
              </a:rPr>
              <a:t>plynu </a:t>
            </a:r>
            <a:r>
              <a:rPr lang="cs-CZ" sz="2800" dirty="0" smtClean="0"/>
              <a:t>nebo jestliže ho </a:t>
            </a:r>
            <a:r>
              <a:rPr lang="cs-CZ" sz="2800" dirty="0" smtClean="0">
                <a:solidFill>
                  <a:srgbClr val="FF0000"/>
                </a:solidFill>
              </a:rPr>
              <a:t>stlačíme</a:t>
            </a:r>
          </a:p>
          <a:p>
            <a:r>
              <a:rPr lang="cs-CZ" sz="2800" dirty="0" smtClean="0"/>
              <a:t>při kapalnění vzniká z </a:t>
            </a:r>
            <a:r>
              <a:rPr lang="cs-CZ" sz="2800" dirty="0" smtClean="0">
                <a:solidFill>
                  <a:srgbClr val="FF0000"/>
                </a:solidFill>
              </a:rPr>
              <a:t>přehřáté páry </a:t>
            </a:r>
            <a:r>
              <a:rPr lang="cs-CZ" sz="2800" dirty="0" smtClean="0"/>
              <a:t>(za běžného tlaku a teploty jsou to téměř všechny plyny) nejprve tzv. </a:t>
            </a:r>
            <a:r>
              <a:rPr lang="cs-CZ" sz="2800" dirty="0" smtClean="0">
                <a:solidFill>
                  <a:srgbClr val="FF0000"/>
                </a:solidFill>
              </a:rPr>
              <a:t>sytá pára</a:t>
            </a:r>
            <a:r>
              <a:rPr lang="cs-CZ" sz="2800" dirty="0" smtClean="0"/>
              <a:t> (počet částic, které se z kapaliny vypaří je stejný jako počet částic, které se vracejí do kapaliny), pak teprve kapalina</a:t>
            </a:r>
          </a:p>
          <a:p>
            <a:r>
              <a:rPr lang="cs-CZ" sz="2800" dirty="0"/>
              <a:t>p</a:t>
            </a:r>
            <a:r>
              <a:rPr lang="cs-CZ" sz="2800" dirty="0" smtClean="0"/>
              <a:t>ři kapalnění se </a:t>
            </a:r>
            <a:r>
              <a:rPr lang="cs-CZ" sz="2800" dirty="0" smtClean="0">
                <a:solidFill>
                  <a:srgbClr val="FF0000"/>
                </a:solidFill>
              </a:rPr>
              <a:t>teplo uvolňuje do okolí </a:t>
            </a:r>
            <a:r>
              <a:rPr lang="cs-CZ" sz="2800" dirty="0" smtClean="0"/>
              <a:t>(např. před deštěm se oteplí)</a:t>
            </a:r>
            <a:endParaRPr lang="cs-CZ" sz="2800" dirty="0"/>
          </a:p>
          <a:p>
            <a:r>
              <a:rPr lang="cs-CZ" sz="2800" dirty="0"/>
              <a:t>např.: orosení brýlí, vznik mraků (stoupající vodní pára se ochladí a zkapalní), orosení láhve s nápojem vyndané z </a:t>
            </a:r>
            <a:r>
              <a:rPr lang="cs-CZ" sz="2800" dirty="0" smtClean="0"/>
              <a:t>ledničky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550161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Sublimace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s</a:t>
            </a:r>
            <a:r>
              <a:rPr lang="cs-CZ" sz="2800" dirty="0" smtClean="0">
                <a:solidFill>
                  <a:srgbClr val="FF0000"/>
                </a:solidFill>
              </a:rPr>
              <a:t>ublimace</a:t>
            </a:r>
            <a:r>
              <a:rPr lang="cs-CZ" sz="2800" dirty="0" smtClean="0"/>
              <a:t> je </a:t>
            </a:r>
            <a:r>
              <a:rPr lang="cs-CZ" sz="2800" dirty="0"/>
              <a:t>skupenská změna </a:t>
            </a:r>
            <a:r>
              <a:rPr lang="cs-CZ" sz="2800" dirty="0">
                <a:solidFill>
                  <a:srgbClr val="FF0000"/>
                </a:solidFill>
              </a:rPr>
              <a:t>z pevné látky </a:t>
            </a:r>
            <a:r>
              <a:rPr lang="cs-CZ" sz="2800" dirty="0"/>
              <a:t>přímo </a:t>
            </a:r>
            <a:r>
              <a:rPr lang="cs-CZ" sz="2800" dirty="0">
                <a:solidFill>
                  <a:srgbClr val="FF0000"/>
                </a:solidFill>
              </a:rPr>
              <a:t>na </a:t>
            </a:r>
            <a:r>
              <a:rPr lang="cs-CZ" sz="2800" dirty="0" smtClean="0">
                <a:solidFill>
                  <a:srgbClr val="FF0000"/>
                </a:solidFill>
              </a:rPr>
              <a:t>plynnou</a:t>
            </a:r>
          </a:p>
          <a:p>
            <a:r>
              <a:rPr lang="cs-CZ" sz="2800" dirty="0"/>
              <a:t>p</a:t>
            </a:r>
            <a:r>
              <a:rPr lang="cs-CZ" sz="2800" dirty="0" smtClean="0"/>
              <a:t>ři sublimaci je potřeba teplo dodávat</a:t>
            </a:r>
            <a:endParaRPr lang="cs-CZ" sz="2800" dirty="0"/>
          </a:p>
          <a:p>
            <a:r>
              <a:rPr lang="cs-CZ" sz="2800" dirty="0"/>
              <a:t>např. </a:t>
            </a:r>
            <a:r>
              <a:rPr lang="cs-CZ" sz="2800" dirty="0" smtClean="0"/>
              <a:t>pevné osvěžovače vzduchu</a:t>
            </a:r>
            <a:r>
              <a:rPr lang="cs-CZ" sz="2800" dirty="0"/>
              <a:t>, sníh nebo led za jasných mrazivých dnů, sušení </a:t>
            </a:r>
            <a:r>
              <a:rPr lang="cs-CZ" sz="2800" dirty="0" smtClean="0"/>
              <a:t>prádla v zimě – voda se v mokrém prádlu nejprve změní na led – ten potom sublimuje – prádlo uschne, také </a:t>
            </a:r>
            <a:r>
              <a:rPr lang="cs-CZ" sz="2800" dirty="0"/>
              <a:t>jód při zahřívání </a:t>
            </a:r>
            <a:r>
              <a:rPr lang="cs-CZ" sz="2800" dirty="0" smtClean="0"/>
              <a:t>sublimuje, naftalen (používá se proti molům)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50594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Desublimace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rgbClr val="FF0000"/>
                </a:solidFill>
              </a:rPr>
              <a:t>d</a:t>
            </a:r>
            <a:r>
              <a:rPr lang="cs-CZ" sz="2800" dirty="0" smtClean="0">
                <a:solidFill>
                  <a:srgbClr val="FF0000"/>
                </a:solidFill>
              </a:rPr>
              <a:t>esublimace</a:t>
            </a:r>
            <a:r>
              <a:rPr lang="cs-CZ" sz="2800" dirty="0" smtClean="0"/>
              <a:t> je skupenská </a:t>
            </a:r>
            <a:r>
              <a:rPr lang="cs-CZ" sz="2800" dirty="0"/>
              <a:t>změna </a:t>
            </a:r>
            <a:r>
              <a:rPr lang="cs-CZ" sz="2800" dirty="0">
                <a:solidFill>
                  <a:srgbClr val="FF0000"/>
                </a:solidFill>
              </a:rPr>
              <a:t>z plynné látky </a:t>
            </a:r>
            <a:r>
              <a:rPr lang="cs-CZ" sz="2800" dirty="0"/>
              <a:t>přímo </a:t>
            </a:r>
            <a:r>
              <a:rPr lang="cs-CZ" sz="2800" dirty="0">
                <a:solidFill>
                  <a:srgbClr val="FF0000"/>
                </a:solidFill>
              </a:rPr>
              <a:t>na pevnou</a:t>
            </a:r>
          </a:p>
          <a:p>
            <a:r>
              <a:rPr lang="cs-CZ" sz="2800" dirty="0"/>
              <a:t>­při </a:t>
            </a:r>
            <a:r>
              <a:rPr lang="cs-CZ" sz="2800" dirty="0" smtClean="0"/>
              <a:t>desublimaci </a:t>
            </a:r>
            <a:r>
              <a:rPr lang="cs-CZ" sz="2800" dirty="0"/>
              <a:t>je potřeba teplo </a:t>
            </a:r>
            <a:r>
              <a:rPr lang="cs-CZ" sz="2800" dirty="0" smtClean="0"/>
              <a:t>odebírat</a:t>
            </a:r>
          </a:p>
          <a:p>
            <a:r>
              <a:rPr lang="cs-CZ" sz="2800" dirty="0" smtClean="0"/>
              <a:t>např</a:t>
            </a:r>
            <a:r>
              <a:rPr lang="cs-CZ" sz="2800" dirty="0"/>
              <a:t>. vznik </a:t>
            </a:r>
            <a:r>
              <a:rPr lang="cs-CZ" sz="2800" dirty="0" smtClean="0"/>
              <a:t>jinovatky nebo sněhových vloček, </a:t>
            </a:r>
            <a:r>
              <a:rPr lang="cs-CZ" sz="2800" dirty="0"/>
              <a:t>to je přeměna páry obsažené ve vzduchu přímo na skupenství pevné</a:t>
            </a:r>
          </a:p>
        </p:txBody>
      </p:sp>
    </p:spTree>
    <p:extLst>
      <p:ext uri="{BB962C8B-B14F-4D97-AF65-F5344CB8AC3E}">
        <p14:creationId xmlns:p14="http://schemas.microsoft.com/office/powerpoint/2010/main" val="21965469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Sněhové vločky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sz="1300" dirty="0" smtClean="0"/>
          </a:p>
          <a:p>
            <a:pPr marL="0" indent="0">
              <a:buNone/>
            </a:pPr>
            <a:endParaRPr lang="cs-CZ" sz="1300" dirty="0"/>
          </a:p>
          <a:p>
            <a:pPr marL="0" indent="0">
              <a:buNone/>
            </a:pPr>
            <a:endParaRPr lang="cs-CZ" sz="1300" dirty="0" smtClean="0"/>
          </a:p>
          <a:p>
            <a:pPr marL="0" indent="0">
              <a:buNone/>
            </a:pPr>
            <a:r>
              <a:rPr lang="cs-CZ" sz="1300" dirty="0" smtClean="0"/>
              <a:t>Tvar </a:t>
            </a:r>
            <a:r>
              <a:rPr lang="cs-CZ" sz="1300" dirty="0"/>
              <a:t>sněhových vloček závisí na teplotě a vlhkosti, při nichž vznikají</a:t>
            </a:r>
            <a:r>
              <a:rPr lang="cs-CZ" sz="1300" dirty="0" smtClean="0"/>
              <a:t>. Schéma </a:t>
            </a:r>
            <a:r>
              <a:rPr lang="cs-CZ" sz="1300" dirty="0" err="1"/>
              <a:t>Libbrecht</a:t>
            </a:r>
            <a:r>
              <a:rPr lang="cs-CZ" sz="1300" dirty="0"/>
              <a:t> K. G., </a:t>
            </a:r>
            <a:r>
              <a:rPr lang="cs-CZ" sz="1300" dirty="0" err="1"/>
              <a:t>Rep</a:t>
            </a:r>
            <a:r>
              <a:rPr lang="cs-CZ" sz="1300" dirty="0"/>
              <a:t>. </a:t>
            </a:r>
            <a:r>
              <a:rPr lang="cs-CZ" sz="1300" dirty="0" err="1"/>
              <a:t>Prog</a:t>
            </a:r>
            <a:r>
              <a:rPr lang="cs-CZ" sz="1300" dirty="0"/>
              <a:t>. </a:t>
            </a:r>
            <a:r>
              <a:rPr lang="cs-CZ" sz="1300" dirty="0" err="1"/>
              <a:t>Phys</a:t>
            </a:r>
            <a:r>
              <a:rPr lang="cs-CZ" sz="1300" dirty="0"/>
              <a:t>., DOI: 10.1088/0034-4885/68/4/r03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 descr="https://vesmir.cz/images/gallery/archiv/2019/01/velke/s_2019_020_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1628800"/>
            <a:ext cx="4608512" cy="3657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1495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Skupenství látek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Pevné látky</a:t>
            </a:r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dirty="0" smtClean="0"/>
              <a:t>částice </a:t>
            </a:r>
            <a:r>
              <a:rPr lang="cs-CZ" sz="2800" dirty="0"/>
              <a:t>jsou velmi blízko sebe - působí na sebe velkými </a:t>
            </a:r>
            <a:r>
              <a:rPr lang="cs-CZ" sz="2800" dirty="0" smtClean="0"/>
              <a:t>přitažlivými i odpudivými silami a neuspořádaně kmitají </a:t>
            </a:r>
            <a:r>
              <a:rPr lang="cs-CZ" sz="2800" dirty="0"/>
              <a:t>kolem </a:t>
            </a:r>
            <a:r>
              <a:rPr lang="cs-CZ" sz="2800" dirty="0" smtClean="0"/>
              <a:t>svých stálých poloh</a:t>
            </a:r>
          </a:p>
          <a:p>
            <a:r>
              <a:rPr lang="cs-CZ" sz="2800" dirty="0"/>
              <a:t>částice jsou </a:t>
            </a:r>
            <a:r>
              <a:rPr lang="cs-CZ" sz="2800" dirty="0" smtClean="0"/>
              <a:t>buďto uspořádány pravidelně do tzv. krystalické </a:t>
            </a:r>
            <a:r>
              <a:rPr lang="cs-CZ" sz="2800" dirty="0"/>
              <a:t>mřížky </a:t>
            </a:r>
            <a:r>
              <a:rPr lang="cs-CZ" sz="2800" dirty="0" smtClean="0"/>
              <a:t>– </a:t>
            </a:r>
            <a:r>
              <a:rPr lang="cs-CZ" sz="2800" dirty="0" smtClean="0">
                <a:solidFill>
                  <a:srgbClr val="FF0000"/>
                </a:solidFill>
              </a:rPr>
              <a:t>krystalické látky </a:t>
            </a:r>
            <a:r>
              <a:rPr lang="cs-CZ" sz="2800" dirty="0" smtClean="0"/>
              <a:t>(např. křemen, sůl, kovy), nebo nepravidelně – </a:t>
            </a:r>
            <a:r>
              <a:rPr lang="cs-CZ" sz="2800" dirty="0" smtClean="0">
                <a:solidFill>
                  <a:srgbClr val="FF0000"/>
                </a:solidFill>
              </a:rPr>
              <a:t>amorfní látky </a:t>
            </a:r>
            <a:r>
              <a:rPr lang="cs-CZ" sz="2800" dirty="0" smtClean="0"/>
              <a:t>(např. asfalt, parafín, sklo, čokoláda)</a:t>
            </a:r>
            <a:endParaRPr lang="cs-CZ" sz="2800" dirty="0"/>
          </a:p>
          <a:p>
            <a:r>
              <a:rPr lang="cs-CZ" sz="2800" dirty="0"/>
              <a:t>pevné </a:t>
            </a:r>
            <a:r>
              <a:rPr lang="cs-CZ" sz="2800" dirty="0" smtClean="0"/>
              <a:t>tělesa za normálních podmínek </a:t>
            </a:r>
            <a:r>
              <a:rPr lang="cs-CZ" sz="2800" dirty="0" smtClean="0">
                <a:solidFill>
                  <a:srgbClr val="FF0000"/>
                </a:solidFill>
              </a:rPr>
              <a:t>nemění tvar ani objem</a:t>
            </a:r>
          </a:p>
        </p:txBody>
      </p:sp>
    </p:spTree>
    <p:extLst>
      <p:ext uri="{BB962C8B-B14F-4D97-AF65-F5344CB8AC3E}">
        <p14:creationId xmlns:p14="http://schemas.microsoft.com/office/powerpoint/2010/main" val="27546298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Změna skupenství v závislosti na změně teploty</a:t>
            </a:r>
            <a:endParaRPr lang="cs-CZ" dirty="0"/>
          </a:p>
        </p:txBody>
      </p:sp>
      <p:cxnSp>
        <p:nvCxnSpPr>
          <p:cNvPr id="7" name="Přímá spojnice se šipkou 6"/>
          <p:cNvCxnSpPr/>
          <p:nvPr/>
        </p:nvCxnSpPr>
        <p:spPr>
          <a:xfrm>
            <a:off x="755576" y="5733256"/>
            <a:ext cx="756084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V="1">
            <a:off x="755576" y="2132856"/>
            <a:ext cx="0" cy="36004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Volný tvar 20"/>
          <p:cNvSpPr/>
          <p:nvPr/>
        </p:nvSpPr>
        <p:spPr>
          <a:xfrm>
            <a:off x="758952" y="2551176"/>
            <a:ext cx="5202936" cy="2761488"/>
          </a:xfrm>
          <a:custGeom>
            <a:avLst/>
            <a:gdLst>
              <a:gd name="connsiteX0" fmla="*/ 0 w 5202936"/>
              <a:gd name="connsiteY0" fmla="*/ 2761488 h 2761488"/>
              <a:gd name="connsiteX1" fmla="*/ 1243584 w 5202936"/>
              <a:gd name="connsiteY1" fmla="*/ 1792224 h 2761488"/>
              <a:gd name="connsiteX2" fmla="*/ 1243584 w 5202936"/>
              <a:gd name="connsiteY2" fmla="*/ 1792224 h 2761488"/>
              <a:gd name="connsiteX3" fmla="*/ 3044952 w 5202936"/>
              <a:gd name="connsiteY3" fmla="*/ 1792224 h 2761488"/>
              <a:gd name="connsiteX4" fmla="*/ 3044952 w 5202936"/>
              <a:gd name="connsiteY4" fmla="*/ 1792224 h 2761488"/>
              <a:gd name="connsiteX5" fmla="*/ 5202936 w 5202936"/>
              <a:gd name="connsiteY5" fmla="*/ 0 h 2761488"/>
              <a:gd name="connsiteX6" fmla="*/ 5202936 w 5202936"/>
              <a:gd name="connsiteY6" fmla="*/ 0 h 2761488"/>
              <a:gd name="connsiteX7" fmla="*/ 5202936 w 5202936"/>
              <a:gd name="connsiteY7" fmla="*/ 0 h 2761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02936" h="2761488">
                <a:moveTo>
                  <a:pt x="0" y="2761488"/>
                </a:moveTo>
                <a:lnTo>
                  <a:pt x="1243584" y="1792224"/>
                </a:lnTo>
                <a:lnTo>
                  <a:pt x="1243584" y="1792224"/>
                </a:lnTo>
                <a:lnTo>
                  <a:pt x="3044952" y="1792224"/>
                </a:lnTo>
                <a:lnTo>
                  <a:pt x="3044952" y="1792224"/>
                </a:lnTo>
                <a:lnTo>
                  <a:pt x="5202936" y="0"/>
                </a:lnTo>
                <a:lnTo>
                  <a:pt x="5202936" y="0"/>
                </a:lnTo>
                <a:lnTo>
                  <a:pt x="5202936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Volný tvar 24"/>
          <p:cNvSpPr/>
          <p:nvPr/>
        </p:nvSpPr>
        <p:spPr>
          <a:xfrm>
            <a:off x="5961888" y="2505457"/>
            <a:ext cx="2282520" cy="45719"/>
          </a:xfrm>
          <a:custGeom>
            <a:avLst/>
            <a:gdLst>
              <a:gd name="connsiteX0" fmla="*/ 0 w 1581912"/>
              <a:gd name="connsiteY0" fmla="*/ 9144 h 9144"/>
              <a:gd name="connsiteX1" fmla="*/ 1581912 w 1581912"/>
              <a:gd name="connsiteY1" fmla="*/ 0 h 9144"/>
              <a:gd name="connsiteX2" fmla="*/ 1581912 w 1581912"/>
              <a:gd name="connsiteY2" fmla="*/ 0 h 9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1912" h="9144">
                <a:moveTo>
                  <a:pt x="0" y="9144"/>
                </a:moveTo>
                <a:lnTo>
                  <a:pt x="1581912" y="0"/>
                </a:lnTo>
                <a:lnTo>
                  <a:pt x="1581912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extovéPole 25"/>
          <p:cNvSpPr txBox="1"/>
          <p:nvPr/>
        </p:nvSpPr>
        <p:spPr>
          <a:xfrm>
            <a:off x="-8995" y="1763524"/>
            <a:ext cx="855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teplota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7801297" y="5805264"/>
            <a:ext cx="48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čas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827583" y="5210036"/>
            <a:ext cx="11211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solidFill>
                  <a:srgbClr val="002060"/>
                </a:solidFill>
              </a:rPr>
              <a:t>p</a:t>
            </a:r>
            <a:r>
              <a:rPr lang="cs-CZ" sz="1400" dirty="0" smtClean="0">
                <a:solidFill>
                  <a:srgbClr val="002060"/>
                </a:solidFill>
              </a:rPr>
              <a:t>evná látka</a:t>
            </a:r>
          </a:p>
          <a:p>
            <a:r>
              <a:rPr lang="cs-CZ" sz="1400" dirty="0"/>
              <a:t>t</a:t>
            </a:r>
            <a:r>
              <a:rPr lang="cs-CZ" sz="1400" dirty="0" smtClean="0"/>
              <a:t>eplota roste</a:t>
            </a:r>
            <a:endParaRPr lang="cs-CZ" sz="1400" dirty="0"/>
          </a:p>
        </p:txBody>
      </p:sp>
      <p:sp>
        <p:nvSpPr>
          <p:cNvPr id="30" name="TextovéPole 29"/>
          <p:cNvSpPr txBox="1"/>
          <p:nvPr/>
        </p:nvSpPr>
        <p:spPr>
          <a:xfrm>
            <a:off x="1979620" y="4994592"/>
            <a:ext cx="180139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solidFill>
                  <a:srgbClr val="002060"/>
                </a:solidFill>
              </a:rPr>
              <a:t>p</a:t>
            </a:r>
            <a:r>
              <a:rPr lang="cs-CZ" sz="1400" dirty="0" smtClean="0">
                <a:solidFill>
                  <a:srgbClr val="002060"/>
                </a:solidFill>
              </a:rPr>
              <a:t>evná látka a kapalina</a:t>
            </a:r>
          </a:p>
          <a:p>
            <a:r>
              <a:rPr lang="cs-CZ" sz="1400" dirty="0"/>
              <a:t>t</a:t>
            </a:r>
            <a:r>
              <a:rPr lang="cs-CZ" sz="1400" dirty="0" smtClean="0"/>
              <a:t>eplota se nemění</a:t>
            </a:r>
          </a:p>
          <a:p>
            <a:r>
              <a:rPr lang="cs-CZ" sz="1400" dirty="0" smtClean="0"/>
              <a:t>látka taje</a:t>
            </a:r>
            <a:endParaRPr lang="cs-CZ" sz="1400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5961888" y="4943332"/>
            <a:ext cx="264957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solidFill>
                  <a:srgbClr val="002060"/>
                </a:solidFill>
              </a:rPr>
              <a:t>kapalina a plyn</a:t>
            </a:r>
          </a:p>
          <a:p>
            <a:r>
              <a:rPr lang="cs-CZ" sz="1400" dirty="0"/>
              <a:t>t</a:t>
            </a:r>
            <a:r>
              <a:rPr lang="cs-CZ" sz="1400" dirty="0" smtClean="0"/>
              <a:t>eplota se nemění</a:t>
            </a:r>
          </a:p>
          <a:p>
            <a:r>
              <a:rPr lang="cs-CZ" sz="1400" dirty="0"/>
              <a:t>l</a:t>
            </a:r>
            <a:r>
              <a:rPr lang="cs-CZ" sz="1400" dirty="0" smtClean="0"/>
              <a:t>átka se vypařuje z celého objemu</a:t>
            </a:r>
            <a:endParaRPr lang="cs-CZ" sz="1400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4211960" y="5199716"/>
            <a:ext cx="1500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solidFill>
                  <a:srgbClr val="002060"/>
                </a:solidFill>
              </a:rPr>
              <a:t>k</a:t>
            </a:r>
            <a:r>
              <a:rPr lang="cs-CZ" sz="1400" dirty="0" smtClean="0">
                <a:solidFill>
                  <a:srgbClr val="002060"/>
                </a:solidFill>
              </a:rPr>
              <a:t>apalina</a:t>
            </a:r>
          </a:p>
          <a:p>
            <a:r>
              <a:rPr lang="cs-CZ" sz="1400" dirty="0"/>
              <a:t>t</a:t>
            </a:r>
            <a:r>
              <a:rPr lang="cs-CZ" sz="1400" dirty="0" smtClean="0"/>
              <a:t>eplota opět roste</a:t>
            </a:r>
            <a:endParaRPr lang="cs-CZ" sz="1400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-8996" y="2266706"/>
            <a:ext cx="7095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teplota</a:t>
            </a:r>
          </a:p>
          <a:p>
            <a:r>
              <a:rPr lang="cs-CZ" sz="1400" dirty="0" smtClean="0"/>
              <a:t>varu</a:t>
            </a:r>
            <a:endParaRPr lang="cs-CZ" sz="1400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-8995" y="4149080"/>
            <a:ext cx="7095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teplota</a:t>
            </a:r>
          </a:p>
          <a:p>
            <a:r>
              <a:rPr lang="cs-CZ" sz="1400" dirty="0" smtClean="0"/>
              <a:t>tání</a:t>
            </a:r>
            <a:endParaRPr lang="cs-CZ" sz="1400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484754" y="56193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41143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Měrné skupenské teplo tání - tuhnutí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sz="2800" dirty="0" smtClean="0"/>
                  <a:t>značíme </a:t>
                </a:r>
                <a:r>
                  <a:rPr lang="cs-CZ" sz="2800" i="1" dirty="0" err="1">
                    <a:solidFill>
                      <a:srgbClr val="FF0000"/>
                    </a:solidFill>
                  </a:rPr>
                  <a:t>l</a:t>
                </a:r>
                <a:r>
                  <a:rPr lang="cs-CZ" sz="2800" i="1" baseline="-25000" dirty="0" err="1">
                    <a:solidFill>
                      <a:srgbClr val="FF0000"/>
                    </a:solidFill>
                  </a:rPr>
                  <a:t>t</a:t>
                </a:r>
                <a:r>
                  <a:rPr lang="cs-CZ" sz="2800" dirty="0"/>
                  <a:t>, jednotka </a:t>
                </a:r>
                <a:r>
                  <a:rPr lang="cs-CZ" sz="2800" dirty="0" smtClean="0"/>
                  <a:t>je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8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J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8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kg</m:t>
                        </m:r>
                      </m:den>
                    </m:f>
                  </m:oMath>
                </a14:m>
                <a:r>
                  <a:rPr lang="cs-CZ" sz="2800" dirty="0"/>
                  <a:t> </a:t>
                </a:r>
                <a:r>
                  <a:rPr lang="cs-CZ" sz="2800" dirty="0" smtClean="0"/>
                  <a:t>, případně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8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k</m:t>
                        </m:r>
                        <m:r>
                          <m:rPr>
                            <m:sty m:val="p"/>
                          </m:rPr>
                          <a:rPr lang="cs-CZ" sz="2800" i="0">
                            <a:solidFill>
                              <a:schemeClr val="tx1"/>
                            </a:solidFill>
                            <a:latin typeface="Cambria Math"/>
                          </a:rPr>
                          <m:t>J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800" i="0">
                            <a:solidFill>
                              <a:schemeClr val="tx1"/>
                            </a:solidFill>
                            <a:latin typeface="Cambria Math"/>
                          </a:rPr>
                          <m:t>kg</m:t>
                        </m:r>
                      </m:den>
                    </m:f>
                    <m:r>
                      <a:rPr lang="cs-CZ" sz="2800" i="1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cs-CZ" sz="2800" dirty="0"/>
              </a:p>
              <a:p>
                <a:r>
                  <a:rPr lang="cs-CZ" sz="2800" dirty="0"/>
                  <a:t>je číselně rovno teplu, které potřebuje 1 kg pevné látky, aby se za teploty tání celý přeměnil na kapalinu </a:t>
                </a:r>
                <a:r>
                  <a:rPr lang="cs-CZ" sz="2800" dirty="0" smtClean="0"/>
                  <a:t>stejné teploty</a:t>
                </a:r>
              </a:p>
              <a:p>
                <a:r>
                  <a:rPr lang="cs-CZ" sz="2800" dirty="0"/>
                  <a:t>je číselně rovno teplu, které potřebuje 1 kg </a:t>
                </a:r>
                <a:r>
                  <a:rPr lang="cs-CZ" sz="2800" dirty="0" smtClean="0"/>
                  <a:t>kapaliny, </a:t>
                </a:r>
                <a:r>
                  <a:rPr lang="cs-CZ" sz="2800" dirty="0"/>
                  <a:t>aby se za teploty </a:t>
                </a:r>
                <a:r>
                  <a:rPr lang="cs-CZ" sz="2800" dirty="0" smtClean="0"/>
                  <a:t>tuhnutí celá přeměnila </a:t>
                </a:r>
                <a:r>
                  <a:rPr lang="cs-CZ" sz="2800" dirty="0"/>
                  <a:t>na </a:t>
                </a:r>
                <a:r>
                  <a:rPr lang="cs-CZ" sz="2800" dirty="0" smtClean="0"/>
                  <a:t>pevnou látku stejné teploty</a:t>
                </a:r>
                <a:endParaRPr lang="cs-CZ" sz="2800" dirty="0"/>
              </a:p>
              <a:p>
                <a:r>
                  <a:rPr lang="cs-CZ" sz="2800" dirty="0"/>
                  <a:t>pro určitou látku hodnotu najdeme v M-F tabulkách</a:t>
                </a:r>
              </a:p>
              <a:p>
                <a:endParaRPr lang="cs-CZ" sz="28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r="-1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97315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Měrné skupenské teplo tání - tuhnutí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sz="2800" dirty="0"/>
                  <a:t>n</a:t>
                </a:r>
                <a:r>
                  <a:rPr lang="cs-CZ" sz="2800" dirty="0" smtClean="0"/>
                  <a:t>apř</a:t>
                </a:r>
                <a:r>
                  <a:rPr lang="cs-CZ" sz="2800" dirty="0"/>
                  <a:t>. železo</a:t>
                </a:r>
                <a:r>
                  <a:rPr lang="cs-CZ" sz="2800" dirty="0" smtClean="0"/>
                  <a:t>:</a:t>
                </a:r>
              </a:p>
              <a:p>
                <a:pPr marL="0" indent="0">
                  <a:buNone/>
                </a:pPr>
                <a:r>
                  <a:rPr lang="cs-CZ" sz="2800" dirty="0"/>
                  <a:t>	měrné skupenské teplo tání je 289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800">
                            <a:latin typeface="Cambria Math"/>
                          </a:rPr>
                          <m:t>kJ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800">
                            <a:latin typeface="Cambria Math"/>
                          </a:rPr>
                          <m:t>kg</m:t>
                        </m:r>
                      </m:den>
                    </m:f>
                  </m:oMath>
                </a14:m>
                <a:endParaRPr lang="cs-CZ" sz="2800" dirty="0" smtClean="0"/>
              </a:p>
              <a:p>
                <a:pPr marL="0" indent="0">
                  <a:buNone/>
                </a:pPr>
                <a:r>
                  <a:rPr lang="cs-CZ" sz="2800" dirty="0" smtClean="0"/>
                  <a:t>	teplota </a:t>
                </a:r>
                <a:r>
                  <a:rPr lang="cs-CZ" sz="2800" dirty="0"/>
                  <a:t>tání je </a:t>
                </a:r>
                <a:r>
                  <a:rPr lang="cs-CZ" sz="2800" dirty="0" smtClean="0"/>
                  <a:t>1 540°C</a:t>
                </a:r>
                <a:endParaRPr lang="cs-CZ" sz="2800" dirty="0"/>
              </a:p>
              <a:p>
                <a:r>
                  <a:rPr lang="cs-CZ" sz="2800" dirty="0" smtClean="0"/>
                  <a:t>tedy: 1 kg </a:t>
                </a:r>
                <a:r>
                  <a:rPr lang="cs-CZ" sz="2800" dirty="0"/>
                  <a:t>železa se za teploty </a:t>
                </a:r>
                <a:r>
                  <a:rPr lang="cs-CZ" sz="2800" dirty="0" smtClean="0"/>
                  <a:t>1 540°C </a:t>
                </a:r>
                <a:r>
                  <a:rPr lang="cs-CZ" sz="2800" dirty="0"/>
                  <a:t>přemění ze skupenství pevného na kapalné, jestliže mu dodáme 289 </a:t>
                </a:r>
                <a:r>
                  <a:rPr lang="cs-CZ" sz="2800" dirty="0" err="1"/>
                  <a:t>kJ</a:t>
                </a:r>
                <a:r>
                  <a:rPr lang="cs-CZ" sz="2800" dirty="0"/>
                  <a:t> tepla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2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07578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Měrné skupenské teplo varu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sz="2800" dirty="0"/>
                  <a:t>značíme </a:t>
                </a:r>
                <a:r>
                  <a:rPr lang="cs-CZ" sz="2800" i="1" dirty="0" err="1" smtClean="0">
                    <a:solidFill>
                      <a:srgbClr val="FF0000"/>
                    </a:solidFill>
                  </a:rPr>
                  <a:t>l</a:t>
                </a:r>
                <a:r>
                  <a:rPr lang="cs-CZ" sz="2800" i="1" baseline="-25000" dirty="0" err="1">
                    <a:solidFill>
                      <a:srgbClr val="FF0000"/>
                    </a:solidFill>
                  </a:rPr>
                  <a:t>v</a:t>
                </a:r>
                <a:r>
                  <a:rPr lang="cs-CZ" sz="2800" dirty="0" smtClean="0"/>
                  <a:t>, </a:t>
                </a:r>
                <a:r>
                  <a:rPr lang="cs-CZ" sz="2800" dirty="0"/>
                  <a:t>jednotka je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800">
                            <a:solidFill>
                              <a:srgbClr val="FF0000"/>
                            </a:solidFill>
                            <a:latin typeface="Cambria Math"/>
                          </a:rPr>
                          <m:t>J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800">
                            <a:solidFill>
                              <a:srgbClr val="FF0000"/>
                            </a:solidFill>
                            <a:latin typeface="Cambria Math"/>
                          </a:rPr>
                          <m:t>kg</m:t>
                        </m:r>
                      </m:den>
                    </m:f>
                  </m:oMath>
                </a14:m>
                <a:r>
                  <a:rPr lang="cs-CZ" sz="2800" dirty="0"/>
                  <a:t> , případně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800">
                            <a:latin typeface="Cambria Math"/>
                          </a:rPr>
                          <m:t>kJ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800">
                            <a:latin typeface="Cambria Math"/>
                          </a:rPr>
                          <m:t>kg</m:t>
                        </m:r>
                      </m:den>
                    </m:f>
                    <m:r>
                      <a:rPr lang="cs-CZ" sz="2800" i="1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cs-CZ" sz="2800" dirty="0"/>
              </a:p>
              <a:p>
                <a:r>
                  <a:rPr lang="cs-CZ" sz="2800" dirty="0" smtClean="0"/>
                  <a:t>je </a:t>
                </a:r>
                <a:r>
                  <a:rPr lang="cs-CZ" sz="2800" dirty="0"/>
                  <a:t>číselně rovno teplu, které potřebuje 1 kg kapaliny při teplotě varu a při normálním tlaku, aby se celý změnil v páru </a:t>
                </a:r>
                <a:r>
                  <a:rPr lang="cs-CZ" sz="2800" dirty="0" smtClean="0"/>
                  <a:t>stejné teploty</a:t>
                </a:r>
                <a:endParaRPr lang="cs-CZ" sz="2800" dirty="0"/>
              </a:p>
              <a:p>
                <a:r>
                  <a:rPr lang="cs-CZ" sz="2800" dirty="0"/>
                  <a:t>pro určitou látku hodnotu najdeme v M-F </a:t>
                </a:r>
                <a:r>
                  <a:rPr lang="cs-CZ" sz="2800" dirty="0" smtClean="0"/>
                  <a:t>tabulkách</a:t>
                </a:r>
                <a:r>
                  <a:rPr lang="cs-CZ" dirty="0"/>
                  <a:t/>
                </a:r>
                <a:br>
                  <a:rPr lang="cs-CZ" dirty="0"/>
                </a:b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96572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Skupenské teplo - výpočet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sz="2800" dirty="0" smtClean="0">
                    <a:solidFill>
                      <a:srgbClr val="FF0000"/>
                    </a:solidFill>
                  </a:rPr>
                  <a:t>skupenské </a:t>
                </a:r>
                <a:r>
                  <a:rPr lang="cs-CZ" sz="2800" dirty="0">
                    <a:solidFill>
                      <a:srgbClr val="FF0000"/>
                    </a:solidFill>
                  </a:rPr>
                  <a:t>teplo </a:t>
                </a:r>
                <a:r>
                  <a:rPr lang="cs-CZ" sz="2800" dirty="0" smtClean="0">
                    <a:solidFill>
                      <a:srgbClr val="FF0000"/>
                    </a:solidFill>
                  </a:rPr>
                  <a:t>tání – tuhnutí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cs-CZ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endParaRPr lang="cs-CZ" sz="2800" dirty="0">
                  <a:solidFill>
                    <a:srgbClr val="FF0000"/>
                  </a:solidFill>
                </a:endParaRPr>
              </a:p>
              <a:p>
                <a:r>
                  <a:rPr lang="cs-CZ" sz="2800" dirty="0"/>
                  <a:t>j</a:t>
                </a:r>
                <a:r>
                  <a:rPr lang="cs-CZ" sz="2800" dirty="0" smtClean="0"/>
                  <a:t>e teplo (J) potřebné </a:t>
                </a:r>
                <a:r>
                  <a:rPr lang="cs-CZ" sz="2800" dirty="0"/>
                  <a:t>pro změnu skupenství z pevného na kapalné</a:t>
                </a:r>
                <a:endParaRPr lang="cs-CZ" sz="2800" u="sng" dirty="0"/>
              </a:p>
              <a:p>
                <a:pPr marL="0" indent="0">
                  <a:buNone/>
                </a:pPr>
                <a:r>
                  <a:rPr lang="cs-CZ" sz="2000" i="1" dirty="0" smtClean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cs-CZ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cs-CZ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cs-CZ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𝑚</m:t>
                    </m:r>
                    <m:r>
                      <a:rPr lang="cs-CZ" sz="2800" b="0" i="1" smtClean="0">
                        <a:solidFill>
                          <a:srgbClr val="FF0000"/>
                        </a:solidFill>
                        <a:latin typeface="Cambria Math"/>
                      </a:rPr>
                      <m:t> . </m:t>
                    </m:r>
                    <m:sSub>
                      <m:sSubPr>
                        <m:ctrlPr>
                          <a:rPr lang="cs-CZ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cs-CZ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endParaRPr lang="cs-CZ" sz="2800" baseline="-250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cs-CZ" sz="2000" u="sng" baseline="-25000" dirty="0" smtClean="0"/>
              </a:p>
              <a:p>
                <a:pPr marL="0" indent="0">
                  <a:buNone/>
                </a:pPr>
                <a:r>
                  <a:rPr lang="cs-CZ" sz="2800" dirty="0" smtClean="0">
                    <a:solidFill>
                      <a:srgbClr val="FF0000"/>
                    </a:solidFill>
                  </a:rPr>
                  <a:t>skupenské </a:t>
                </a:r>
                <a:r>
                  <a:rPr lang="cs-CZ" sz="2800" dirty="0">
                    <a:solidFill>
                      <a:srgbClr val="FF0000"/>
                    </a:solidFill>
                  </a:rPr>
                  <a:t>teplo </a:t>
                </a:r>
                <a:r>
                  <a:rPr lang="cs-CZ" sz="2800" dirty="0" smtClean="0">
                    <a:solidFill>
                      <a:srgbClr val="FF0000"/>
                    </a:solidFill>
                  </a:rPr>
                  <a:t>varu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cs-CZ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𝑣</m:t>
                        </m:r>
                      </m:sub>
                    </m:sSub>
                  </m:oMath>
                </a14:m>
                <a:endParaRPr lang="cs-CZ" sz="2800" dirty="0">
                  <a:solidFill>
                    <a:srgbClr val="FF0000"/>
                  </a:solidFill>
                </a:endParaRPr>
              </a:p>
              <a:p>
                <a:r>
                  <a:rPr lang="cs-CZ" sz="2800" dirty="0"/>
                  <a:t>j</a:t>
                </a:r>
                <a:r>
                  <a:rPr lang="cs-CZ" sz="2800" dirty="0" smtClean="0"/>
                  <a:t>e teplo (J) potřebné </a:t>
                </a:r>
                <a:r>
                  <a:rPr lang="cs-CZ" sz="2800" dirty="0"/>
                  <a:t>pro změnu skupenství z kapalného na plynné</a:t>
                </a:r>
              </a:p>
              <a:p>
                <a:pPr marL="0" indent="0">
                  <a:buNone/>
                </a:pPr>
                <a:r>
                  <a:rPr lang="cs-CZ" sz="2000" i="1" dirty="0" smtClean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cs-CZ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𝑣</m:t>
                        </m:r>
                      </m:sub>
                    </m:sSub>
                    <m:r>
                      <a:rPr lang="cs-CZ" sz="2800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cs-CZ" sz="2800" i="1">
                        <a:solidFill>
                          <a:srgbClr val="FF0000"/>
                        </a:solidFill>
                        <a:latin typeface="Cambria Math"/>
                      </a:rPr>
                      <m:t>𝑚</m:t>
                    </m:r>
                    <m:r>
                      <a:rPr lang="cs-CZ" sz="2800" i="1">
                        <a:solidFill>
                          <a:srgbClr val="FF0000"/>
                        </a:solidFill>
                        <a:latin typeface="Cambria Math"/>
                      </a:rPr>
                      <m:t> . </m:t>
                    </m:r>
                    <m:sSub>
                      <m:sSubPr>
                        <m:ctrlPr>
                          <a:rPr lang="cs-CZ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sz="28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𝑙</m:t>
                        </m:r>
                      </m:e>
                      <m:sub>
                        <m:r>
                          <a:rPr lang="cs-CZ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𝑣</m:t>
                        </m:r>
                      </m:sub>
                    </m:sSub>
                  </m:oMath>
                </a14:m>
                <a:endParaRPr lang="cs-CZ" sz="2800" baseline="-25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21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44090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Skupenské teplo - výpočet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cs-CZ" sz="2600" dirty="0" smtClean="0"/>
                  <a:t>Úloha </a:t>
                </a:r>
                <a:r>
                  <a:rPr lang="cs-CZ" sz="2600" dirty="0"/>
                  <a:t>č. 1:</a:t>
                </a:r>
              </a:p>
              <a:p>
                <a:pPr marL="0" indent="0" algn="just">
                  <a:buNone/>
                </a:pPr>
                <a:r>
                  <a:rPr lang="cs-CZ" sz="2600" dirty="0"/>
                  <a:t>Ocelový odlitek o hmotnosti 250 kg má teplotu tání. Jaké skupenské teplo tání přijme k roztavení? Měrné skupenské teplo tání oceli je 258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6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kJ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kg</m:t>
                        </m:r>
                      </m:den>
                    </m:f>
                    <m:r>
                      <a:rPr lang="cs-CZ" sz="2600" i="1">
                        <a:latin typeface="Cambria Math"/>
                      </a:rPr>
                      <m:t> </m:t>
                    </m:r>
                  </m:oMath>
                </a14:m>
                <a:r>
                  <a:rPr lang="cs-CZ" sz="2600" dirty="0" smtClean="0"/>
                  <a:t>.</a:t>
                </a:r>
                <a:endParaRPr lang="cs-CZ" sz="26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078" r="-1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42615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Skupenské teplo - výpočet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sz="2600" dirty="0" smtClean="0"/>
                  <a:t>Úloha č. 2:</a:t>
                </a:r>
                <a:endParaRPr lang="cs-CZ" sz="2600" dirty="0"/>
              </a:p>
              <a:p>
                <a:pPr marL="0" indent="0" algn="just">
                  <a:buNone/>
                </a:pPr>
                <a:r>
                  <a:rPr lang="cs-CZ" sz="2600" dirty="0"/>
                  <a:t>Jak velké teplo dodá svému okolí voda o teplotě 0°C a o hmotnosti 125 g, která zmrzne na led o teplotě 0°C? Měrné skupenské teplo tání ledu je 334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6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kJ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600">
                            <a:latin typeface="Cambria Math"/>
                          </a:rPr>
                          <m:t>kg</m:t>
                        </m:r>
                      </m:den>
                    </m:f>
                  </m:oMath>
                </a14:m>
                <a:r>
                  <a:rPr lang="cs-CZ" sz="2600" dirty="0" smtClean="0"/>
                  <a:t>.</a:t>
                </a:r>
                <a:endParaRPr lang="cs-CZ" sz="26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078" r="-133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32641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Skupenské teplo - výpočet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sz="2800" dirty="0" smtClean="0"/>
                  <a:t>Úloha </a:t>
                </a:r>
                <a:r>
                  <a:rPr lang="cs-CZ" sz="2800" dirty="0"/>
                  <a:t>č</a:t>
                </a:r>
                <a:r>
                  <a:rPr lang="cs-CZ" sz="2800" dirty="0" smtClean="0"/>
                  <a:t>. 3</a:t>
                </a:r>
                <a:r>
                  <a:rPr lang="cs-CZ" sz="2800" dirty="0"/>
                  <a:t>: </a:t>
                </a:r>
              </a:p>
              <a:p>
                <a:pPr marL="0" indent="0" algn="just">
                  <a:buNone/>
                </a:pPr>
                <a:r>
                  <a:rPr lang="cs-CZ" sz="2800" dirty="0"/>
                  <a:t>Jak velké teplo je třeba dodat vodě o hmotnosti 5 kg a o teplotě 100°C, aby se přeměnila v páru stejné teploty? Měrné skupenské teplo varu vody je 2260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800">
                            <a:latin typeface="Cambria Math"/>
                          </a:rPr>
                          <m:t>kJ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sz="2800">
                            <a:latin typeface="Cambria Math"/>
                          </a:rPr>
                          <m:t>kg</m:t>
                        </m:r>
                      </m:den>
                    </m:f>
                    <m:r>
                      <a:rPr lang="cs-CZ" sz="2800" i="1">
                        <a:latin typeface="Cambria Math"/>
                      </a:rPr>
                      <m:t> </m:t>
                    </m:r>
                  </m:oMath>
                </a14:m>
                <a:r>
                  <a:rPr lang="cs-CZ" sz="2800" dirty="0" smtClean="0"/>
                  <a:t>.</a:t>
                </a:r>
                <a:endParaRPr lang="cs-CZ" sz="28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213" r="-148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19183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Něco navíc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cs-CZ" sz="2400" dirty="0" smtClean="0">
                    <a:solidFill>
                      <a:srgbClr val="FF0000"/>
                    </a:solidFill>
                  </a:rPr>
                  <a:t>Suchý led</a:t>
                </a:r>
              </a:p>
              <a:p>
                <a:r>
                  <a:rPr lang="cs-CZ" sz="2400" dirty="0" smtClean="0">
                    <a:solidFill>
                      <a:srgbClr val="FF0000"/>
                    </a:solidFill>
                  </a:rPr>
                  <a:t>oxid uhličitý </a:t>
                </a:r>
                <a:r>
                  <a:rPr lang="cs-CZ" sz="2400" dirty="0" smtClean="0"/>
                  <a:t>v pevném skupenství – vyrábí se stlačováním a ochlazováním ve formě </a:t>
                </a:r>
                <a:r>
                  <a:rPr lang="cs-CZ" sz="2400" dirty="0" err="1" smtClean="0"/>
                  <a:t>peletek</a:t>
                </a:r>
                <a:r>
                  <a:rPr lang="cs-CZ" sz="2400" dirty="0" smtClean="0"/>
                  <a:t>, </a:t>
                </a:r>
                <a:r>
                  <a:rPr lang="cs-CZ" sz="2400" dirty="0" err="1" smtClean="0"/>
                  <a:t>nugetek</a:t>
                </a:r>
                <a:r>
                  <a:rPr lang="cs-CZ" sz="2400" dirty="0" smtClean="0"/>
                  <a:t>, plátků nebo bloků</a:t>
                </a:r>
              </a:p>
              <a:p>
                <a:r>
                  <a:rPr lang="cs-CZ" sz="2400" dirty="0"/>
                  <a:t>z</a:t>
                </a:r>
                <a:r>
                  <a:rPr lang="cs-CZ" sz="2400" dirty="0" smtClean="0"/>
                  <a:t>a normálního tlaku sublimuje při teplotě </a:t>
                </a:r>
                <a:r>
                  <a:rPr lang="cs-CZ" sz="2400" dirty="0" smtClean="0">
                    <a:solidFill>
                      <a:srgbClr val="002060"/>
                    </a:solidFill>
                  </a:rPr>
                  <a:t>-78,8 °C</a:t>
                </a:r>
              </a:p>
              <a:p>
                <a:r>
                  <a:rPr lang="cs-CZ" sz="2400" dirty="0"/>
                  <a:t>v</a:t>
                </a:r>
                <a:r>
                  <a:rPr lang="cs-CZ" sz="2400" dirty="0" smtClean="0"/>
                  <a:t>yužití v medicíně, potravinářství, strojírenství, stavebnictví, při výrobě „mlhy“ v divadle</a:t>
                </a:r>
              </a:p>
              <a:p>
                <a:r>
                  <a:rPr lang="cs-CZ" sz="2400" dirty="0"/>
                  <a:t>j</a:t>
                </a:r>
                <a:r>
                  <a:rPr lang="cs-CZ" sz="2400" dirty="0" smtClean="0"/>
                  <a:t>e nedýchatelný – v uzavřeném prostoru nebezpečí udušení</a:t>
                </a:r>
              </a:p>
              <a:p>
                <a:r>
                  <a:rPr lang="cs-CZ" sz="2400" dirty="0" smtClean="0"/>
                  <a:t>hustota suchého ledu je 1200 až 1600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400">
                            <a:latin typeface="Cambria Math"/>
                          </a:rPr>
                          <m:t>k</m:t>
                        </m:r>
                        <m:r>
                          <a:rPr lang="cs-CZ" sz="2400" i="1">
                            <a:latin typeface="Cambria Math"/>
                          </a:rPr>
                          <m:t>𝑔</m:t>
                        </m:r>
                      </m:num>
                      <m:den>
                        <m:sSup>
                          <m:sSupPr>
                            <m:ctrlPr>
                              <a:rPr lang="cs-CZ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400" i="1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cs-CZ" sz="240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sz="2400" dirty="0"/>
                  <a:t>–,</a:t>
                </a:r>
                <a:r>
                  <a:rPr lang="cs-CZ" sz="2400" dirty="0" smtClean="0"/>
                  <a:t> </a:t>
                </a:r>
                <a:r>
                  <a:rPr lang="cs-CZ" sz="2400" dirty="0"/>
                  <a:t>h</a:t>
                </a:r>
                <a:r>
                  <a:rPr lang="cs-CZ" sz="2400" dirty="0" smtClean="0"/>
                  <a:t>ustota plynného CO</a:t>
                </a:r>
                <a:r>
                  <a:rPr lang="cs-CZ" sz="2400" baseline="-25000" dirty="0" smtClean="0"/>
                  <a:t>2 </a:t>
                </a:r>
                <a:r>
                  <a:rPr lang="cs-CZ" sz="2400" dirty="0" smtClean="0"/>
                  <a:t> je 1,98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400" i="0">
                            <a:latin typeface="Cambria Math"/>
                          </a:rPr>
                          <m:t>kg</m:t>
                        </m:r>
                      </m:num>
                      <m:den>
                        <m:sSup>
                          <m:sSupPr>
                            <m:ctrlPr>
                              <a:rPr lang="cs-CZ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400" b="0" i="0" smtClean="0"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cs-CZ" sz="2400" i="0">
                                <a:latin typeface="Cambria Math"/>
                              </a:rPr>
                              <m:t>m</m:t>
                            </m:r>
                          </m:e>
                          <m:sup>
                            <m:r>
                              <a:rPr lang="cs-CZ" sz="2400" i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sz="2400" dirty="0" smtClean="0"/>
                  <a:t> - při sublimaci změní objem až 800krát!</a:t>
                </a:r>
              </a:p>
              <a:p>
                <a:r>
                  <a:rPr lang="cs-CZ" sz="2400" dirty="0"/>
                  <a:t>h</a:t>
                </a:r>
                <a:r>
                  <a:rPr lang="cs-CZ" sz="2400" dirty="0" smtClean="0"/>
                  <a:t>ustota plynu je větší než vzduchu </a:t>
                </a:r>
                <a:r>
                  <a:rPr lang="cs-CZ" sz="2400" dirty="0"/>
                  <a:t>(</a:t>
                </a:r>
                <a:r>
                  <a:rPr lang="cs-CZ" sz="2400" dirty="0" smtClean="0"/>
                  <a:t>1,29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400" i="0">
                            <a:latin typeface="Cambria Math"/>
                          </a:rPr>
                          <m:t>kg</m:t>
                        </m:r>
                      </m:num>
                      <m:den>
                        <m:sSup>
                          <m:sSupPr>
                            <m:ctrlPr>
                              <a:rPr lang="cs-CZ" sz="24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sz="2400" b="0" i="0" smtClean="0">
                                <a:latin typeface="Cambria Math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cs-CZ" sz="2400" i="0">
                                <a:latin typeface="Cambria Math"/>
                              </a:rPr>
                              <m:t>m</m:t>
                            </m:r>
                          </m:e>
                          <m:sup>
                            <m:r>
                              <a:rPr lang="cs-CZ" sz="2400" i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sz="2400" dirty="0"/>
                  <a:t>)</a:t>
                </a:r>
                <a:r>
                  <a:rPr lang="cs-CZ" sz="2400" dirty="0" smtClean="0"/>
                  <a:t> -  drží se v místnosti dole</a:t>
                </a:r>
              </a:p>
              <a:p>
                <a:endParaRPr lang="cs-CZ" sz="2400" dirty="0" smtClean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1078" r="-519" b="-1630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96336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Něco navíc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cs-CZ" sz="2600" dirty="0">
                    <a:solidFill>
                      <a:srgbClr val="FF0000"/>
                    </a:solidFill>
                  </a:rPr>
                  <a:t>k</a:t>
                </a:r>
                <a:r>
                  <a:rPr lang="cs-CZ" sz="2600" dirty="0" smtClean="0">
                    <a:solidFill>
                      <a:srgbClr val="FF0000"/>
                    </a:solidFill>
                  </a:rPr>
                  <a:t>apalný dusík</a:t>
                </a:r>
              </a:p>
              <a:p>
                <a:r>
                  <a:rPr lang="cs-CZ" sz="2600" dirty="0"/>
                  <a:t>p</a:t>
                </a:r>
                <a:r>
                  <a:rPr lang="cs-CZ" sz="2600" dirty="0" smtClean="0"/>
                  <a:t>ro zkapalnění dusíku je potřeba dosáhnout teploty </a:t>
                </a:r>
                <a:r>
                  <a:rPr lang="cs-CZ" sz="2600" dirty="0" smtClean="0">
                    <a:solidFill>
                      <a:srgbClr val="002060"/>
                    </a:solidFill>
                  </a:rPr>
                  <a:t>– 195,8 °C </a:t>
                </a:r>
              </a:p>
              <a:p>
                <a:r>
                  <a:rPr lang="cs-CZ" sz="2600" dirty="0" smtClean="0"/>
                  <a:t>kapalný dusík má obdobnou hustotu jako voda </a:t>
                </a:r>
                <a:br>
                  <a:rPr lang="cs-CZ" sz="2600" dirty="0" smtClean="0"/>
                </a:br>
                <a:r>
                  <a:rPr lang="cs-CZ" sz="2600" smtClean="0"/>
                  <a:t>asi </a:t>
                </a:r>
                <a:r>
                  <a:rPr lang="cs-CZ" sz="2600" smtClean="0"/>
                  <a:t>800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6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sz="2600" i="0">
                            <a:latin typeface="Cambria Math"/>
                          </a:rPr>
                          <m:t>kg</m:t>
                        </m:r>
                      </m:num>
                      <m:den>
                        <m:sSup>
                          <m:sSupPr>
                            <m:ctrlPr>
                              <a:rPr lang="cs-CZ" sz="26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cs-CZ" sz="2600" i="0">
                                <a:latin typeface="Cambria Math"/>
                              </a:rPr>
                              <m:t>m</m:t>
                            </m:r>
                          </m:e>
                          <m:sup>
                            <m:r>
                              <a:rPr lang="cs-CZ" sz="2600" i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endParaRPr lang="cs-CZ" sz="2600" dirty="0" smtClean="0"/>
              </a:p>
              <a:p>
                <a:r>
                  <a:rPr lang="cs-CZ" sz="2600" dirty="0" smtClean="0"/>
                  <a:t>využití v technických laboratořích, ke chlazení polovodičových součástek, skladování potravin, uchovávání živých tkání v medicíně a biologii, odstraňování bradavic, v kryoterapii, v kryochirurgii, při výrobě „mlhy“</a:t>
                </a:r>
                <a:endParaRPr lang="cs-CZ" sz="2600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078" b="-229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1495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Skupenství látek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000" dirty="0">
                <a:solidFill>
                  <a:srgbClr val="FF0000"/>
                </a:solidFill>
              </a:rPr>
              <a:t>K</a:t>
            </a:r>
            <a:r>
              <a:rPr lang="cs-CZ" sz="3000" dirty="0" smtClean="0">
                <a:solidFill>
                  <a:srgbClr val="FF0000"/>
                </a:solidFill>
              </a:rPr>
              <a:t>apalné látky</a:t>
            </a:r>
            <a:endParaRPr lang="cs-CZ" sz="3000" dirty="0">
              <a:solidFill>
                <a:srgbClr val="FF0000"/>
              </a:solidFill>
            </a:endParaRPr>
          </a:p>
          <a:p>
            <a:r>
              <a:rPr lang="cs-CZ" sz="3000" dirty="0"/>
              <a:t>částice jsou </a:t>
            </a:r>
            <a:r>
              <a:rPr lang="cs-CZ" sz="3000" dirty="0" smtClean="0"/>
              <a:t>blízko sebe, neuspořádaně se pohybují pomaleji než v plynech, působí na sebe přitažlivými a odpudivými silami umožňujícími jejich snadné dělení, ale ne stlačování</a:t>
            </a:r>
            <a:endParaRPr lang="cs-CZ" sz="3000" dirty="0"/>
          </a:p>
          <a:p>
            <a:r>
              <a:rPr lang="cs-CZ" sz="3000" dirty="0" smtClean="0">
                <a:solidFill>
                  <a:srgbClr val="FF0000"/>
                </a:solidFill>
              </a:rPr>
              <a:t>tvar </a:t>
            </a:r>
            <a:r>
              <a:rPr lang="cs-CZ" sz="3000" dirty="0">
                <a:solidFill>
                  <a:srgbClr val="FF0000"/>
                </a:solidFill>
              </a:rPr>
              <a:t>mění </a:t>
            </a:r>
            <a:r>
              <a:rPr lang="cs-CZ" sz="3000" dirty="0" smtClean="0">
                <a:solidFill>
                  <a:srgbClr val="FF0000"/>
                </a:solidFill>
              </a:rPr>
              <a:t>podle </a:t>
            </a:r>
            <a:r>
              <a:rPr lang="cs-CZ" sz="3000" dirty="0">
                <a:solidFill>
                  <a:srgbClr val="FF0000"/>
                </a:solidFill>
              </a:rPr>
              <a:t>tvaru nádoby</a:t>
            </a:r>
          </a:p>
          <a:p>
            <a:r>
              <a:rPr lang="cs-CZ" sz="3000" dirty="0"/>
              <a:t>jsou</a:t>
            </a:r>
            <a:r>
              <a:rPr lang="cs-CZ" sz="3000" dirty="0">
                <a:solidFill>
                  <a:srgbClr val="FF0000"/>
                </a:solidFill>
              </a:rPr>
              <a:t> tekuté </a:t>
            </a:r>
            <a:r>
              <a:rPr lang="cs-CZ" sz="3000" dirty="0"/>
              <a:t>(můžeme je přelévat)</a:t>
            </a:r>
          </a:p>
          <a:p>
            <a:r>
              <a:rPr lang="cs-CZ" sz="3000" dirty="0">
                <a:solidFill>
                  <a:srgbClr val="FF0000"/>
                </a:solidFill>
              </a:rPr>
              <a:t>hladina</a:t>
            </a:r>
            <a:r>
              <a:rPr lang="cs-CZ" sz="3000" dirty="0"/>
              <a:t> se vždy ustálí </a:t>
            </a:r>
            <a:r>
              <a:rPr lang="cs-CZ" sz="3000" dirty="0">
                <a:solidFill>
                  <a:srgbClr val="FF0000"/>
                </a:solidFill>
              </a:rPr>
              <a:t>ve vodorovné rovině</a:t>
            </a:r>
          </a:p>
          <a:p>
            <a:r>
              <a:rPr lang="cs-CZ" sz="3000" dirty="0"/>
              <a:t>kapaliny </a:t>
            </a:r>
            <a:r>
              <a:rPr lang="cs-CZ" sz="3000" dirty="0">
                <a:solidFill>
                  <a:srgbClr val="FF0000"/>
                </a:solidFill>
              </a:rPr>
              <a:t>nelze znatelně stlačit </a:t>
            </a:r>
            <a:r>
              <a:rPr lang="cs-CZ" sz="3000" dirty="0"/>
              <a:t>a </a:t>
            </a:r>
            <a:r>
              <a:rPr lang="cs-CZ" sz="3000" dirty="0">
                <a:solidFill>
                  <a:srgbClr val="FF0000"/>
                </a:solidFill>
              </a:rPr>
              <a:t>zachovávají</a:t>
            </a:r>
            <a:r>
              <a:rPr lang="cs-CZ" sz="3000" dirty="0"/>
              <a:t> si při stálé teplotě svůj </a:t>
            </a:r>
            <a:r>
              <a:rPr lang="cs-CZ" sz="3000" dirty="0">
                <a:solidFill>
                  <a:srgbClr val="FF0000"/>
                </a:solidFill>
              </a:rPr>
              <a:t>objem</a:t>
            </a:r>
          </a:p>
          <a:p>
            <a:r>
              <a:rPr lang="cs-CZ" sz="3000" dirty="0"/>
              <a:t>jsou</a:t>
            </a:r>
            <a:r>
              <a:rPr lang="cs-CZ" sz="3000" dirty="0">
                <a:solidFill>
                  <a:srgbClr val="FF0000"/>
                </a:solidFill>
              </a:rPr>
              <a:t> snadno dělitelné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1470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Skupenství látek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92949"/>
            <a:ext cx="8229600" cy="37404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Plynné látky</a:t>
            </a:r>
            <a:endParaRPr lang="cs-CZ" sz="2800" dirty="0">
              <a:solidFill>
                <a:srgbClr val="FF0000"/>
              </a:solidFill>
            </a:endParaRPr>
          </a:p>
          <a:p>
            <a:r>
              <a:rPr lang="cs-CZ" sz="2800" dirty="0"/>
              <a:t>částice </a:t>
            </a:r>
            <a:r>
              <a:rPr lang="cs-CZ" sz="2800" dirty="0" smtClean="0"/>
              <a:t>se neuspořádaně pohybují velmi rychle, působí na sebe velmi malými přitažlivými a odpudivými silami pouze při náhodných srážkách</a:t>
            </a:r>
            <a:endParaRPr lang="cs-CZ" sz="2800" dirty="0"/>
          </a:p>
          <a:p>
            <a:r>
              <a:rPr lang="cs-CZ" sz="2800" dirty="0"/>
              <a:t>jsou snadno </a:t>
            </a:r>
            <a:r>
              <a:rPr lang="cs-CZ" sz="2800" dirty="0">
                <a:solidFill>
                  <a:srgbClr val="FF0000"/>
                </a:solidFill>
              </a:rPr>
              <a:t>stlačitelné a rozpínavé</a:t>
            </a:r>
          </a:p>
          <a:p>
            <a:r>
              <a:rPr lang="cs-CZ" sz="2800" dirty="0">
                <a:solidFill>
                  <a:srgbClr val="FF0000"/>
                </a:solidFill>
              </a:rPr>
              <a:t>nemají vlastní tvar ani objem</a:t>
            </a:r>
          </a:p>
          <a:p>
            <a:r>
              <a:rPr lang="cs-CZ" sz="2800" dirty="0"/>
              <a:t>jsou </a:t>
            </a:r>
            <a:r>
              <a:rPr lang="cs-CZ" sz="2800" dirty="0">
                <a:solidFill>
                  <a:srgbClr val="FF0000"/>
                </a:solidFill>
              </a:rPr>
              <a:t>tekuté </a:t>
            </a:r>
            <a:r>
              <a:rPr lang="cs-CZ" sz="2800" dirty="0"/>
              <a:t>(můžeme je přelévat)</a:t>
            </a:r>
          </a:p>
        </p:txBody>
      </p:sp>
    </p:spTree>
    <p:extLst>
      <p:ext uri="{BB962C8B-B14F-4D97-AF65-F5344CB8AC3E}">
        <p14:creationId xmlns:p14="http://schemas.microsoft.com/office/powerpoint/2010/main" val="88751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skupenství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stejná </a:t>
            </a:r>
            <a:r>
              <a:rPr lang="cs-CZ" sz="2800" dirty="0"/>
              <a:t>látka se může vyskytovat za různých podmínek v různém </a:t>
            </a:r>
            <a:r>
              <a:rPr lang="cs-CZ" sz="2800" dirty="0" smtClean="0"/>
              <a:t>skupenství (v různé fázi)</a:t>
            </a:r>
            <a:endParaRPr lang="cs-CZ" sz="2800" dirty="0"/>
          </a:p>
          <a:p>
            <a:r>
              <a:rPr lang="cs-CZ" sz="2800" dirty="0"/>
              <a:t>např. voda - vždy stejné složení </a:t>
            </a:r>
            <a:r>
              <a:rPr lang="cs-CZ" sz="2800" dirty="0" smtClean="0"/>
              <a:t>H</a:t>
            </a:r>
            <a:r>
              <a:rPr lang="cs-CZ" sz="2800" baseline="-25000" dirty="0" smtClean="0"/>
              <a:t>2</a:t>
            </a:r>
            <a:r>
              <a:rPr lang="cs-CZ" sz="2800" dirty="0" smtClean="0"/>
              <a:t>O  - různé skupenství - voda, pára, led nebo sníh</a:t>
            </a:r>
          </a:p>
          <a:p>
            <a:pPr marL="0" indent="0">
              <a:buNone/>
            </a:pPr>
            <a:r>
              <a:rPr lang="cs-CZ" dirty="0" smtClean="0"/>
              <a:t>	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2800" dirty="0" smtClean="0"/>
              <a:t>			    </a:t>
            </a:r>
            <a:endParaRPr lang="cs-CZ" sz="2800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2267744" y="5138880"/>
            <a:ext cx="1008112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5292080" y="5154024"/>
            <a:ext cx="1008112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H="1">
            <a:off x="2248508" y="5301208"/>
            <a:ext cx="1027348" cy="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>
            <a:off x="5292080" y="5313752"/>
            <a:ext cx="1008112" cy="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Volný tvar 22"/>
          <p:cNvSpPr/>
          <p:nvPr/>
        </p:nvSpPr>
        <p:spPr>
          <a:xfrm>
            <a:off x="1380744" y="4095534"/>
            <a:ext cx="5888736" cy="740666"/>
          </a:xfrm>
          <a:custGeom>
            <a:avLst/>
            <a:gdLst>
              <a:gd name="connsiteX0" fmla="*/ 0 w 5888736"/>
              <a:gd name="connsiteY0" fmla="*/ 740666 h 740666"/>
              <a:gd name="connsiteX1" fmla="*/ 2871216 w 5888736"/>
              <a:gd name="connsiteY1" fmla="*/ 2 h 740666"/>
              <a:gd name="connsiteX2" fmla="*/ 5888736 w 5888736"/>
              <a:gd name="connsiteY2" fmla="*/ 731522 h 740666"/>
              <a:gd name="connsiteX3" fmla="*/ 5888736 w 5888736"/>
              <a:gd name="connsiteY3" fmla="*/ 731522 h 740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88736" h="740666">
                <a:moveTo>
                  <a:pt x="0" y="740666"/>
                </a:moveTo>
                <a:cubicBezTo>
                  <a:pt x="944880" y="371096"/>
                  <a:pt x="1889760" y="1526"/>
                  <a:pt x="2871216" y="2"/>
                </a:cubicBezTo>
                <a:cubicBezTo>
                  <a:pt x="3852672" y="-1522"/>
                  <a:pt x="5888736" y="731522"/>
                  <a:pt x="5888736" y="731522"/>
                </a:cubicBezTo>
                <a:lnTo>
                  <a:pt x="5888736" y="731522"/>
                </a:lnTo>
              </a:path>
            </a:pathLst>
          </a:custGeom>
          <a:noFill/>
          <a:ln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Volný tvar 32"/>
          <p:cNvSpPr/>
          <p:nvPr/>
        </p:nvSpPr>
        <p:spPr>
          <a:xfrm rot="-10800000">
            <a:off x="1380744" y="5611372"/>
            <a:ext cx="5888736" cy="740666"/>
          </a:xfrm>
          <a:custGeom>
            <a:avLst/>
            <a:gdLst>
              <a:gd name="connsiteX0" fmla="*/ 0 w 5888736"/>
              <a:gd name="connsiteY0" fmla="*/ 740666 h 740666"/>
              <a:gd name="connsiteX1" fmla="*/ 2871216 w 5888736"/>
              <a:gd name="connsiteY1" fmla="*/ 2 h 740666"/>
              <a:gd name="connsiteX2" fmla="*/ 5888736 w 5888736"/>
              <a:gd name="connsiteY2" fmla="*/ 731522 h 740666"/>
              <a:gd name="connsiteX3" fmla="*/ 5888736 w 5888736"/>
              <a:gd name="connsiteY3" fmla="*/ 731522 h 740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88736" h="740666">
                <a:moveTo>
                  <a:pt x="0" y="740666"/>
                </a:moveTo>
                <a:cubicBezTo>
                  <a:pt x="944880" y="371096"/>
                  <a:pt x="1889760" y="1526"/>
                  <a:pt x="2871216" y="2"/>
                </a:cubicBezTo>
                <a:cubicBezTo>
                  <a:pt x="3852672" y="-1522"/>
                  <a:pt x="5888736" y="731522"/>
                  <a:pt x="5888736" y="731522"/>
                </a:cubicBezTo>
                <a:lnTo>
                  <a:pt x="5888736" y="731522"/>
                </a:lnTo>
              </a:path>
            </a:pathLst>
          </a:custGeom>
          <a:noFill/>
          <a:ln>
            <a:solidFill>
              <a:srgbClr val="002060"/>
            </a:solidFill>
            <a:headEnd type="oval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TextovéPole 33"/>
          <p:cNvSpPr txBox="1"/>
          <p:nvPr/>
        </p:nvSpPr>
        <p:spPr>
          <a:xfrm>
            <a:off x="683568" y="5036510"/>
            <a:ext cx="1380506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p</a:t>
            </a:r>
            <a:r>
              <a:rPr lang="cs-CZ" sz="2000" dirty="0" smtClean="0">
                <a:solidFill>
                  <a:srgbClr val="002060"/>
                </a:solidFill>
              </a:rPr>
              <a:t>evná látka</a:t>
            </a: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2336507" y="5385627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tuhnutí</a:t>
            </a:r>
            <a:endParaRPr lang="cs-CZ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3741955" y="6381328"/>
            <a:ext cx="1369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desublimace</a:t>
            </a:r>
            <a:endParaRPr lang="cs-CZ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3546629" y="5016295"/>
            <a:ext cx="1556965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k</a:t>
            </a:r>
            <a:r>
              <a:rPr lang="cs-CZ" sz="2000" dirty="0" smtClean="0">
                <a:solidFill>
                  <a:srgbClr val="002060"/>
                </a:solidFill>
              </a:rPr>
              <a:t>apalná látka</a:t>
            </a: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6703459" y="5031684"/>
            <a:ext cx="1447512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p</a:t>
            </a:r>
            <a:r>
              <a:rPr lang="cs-CZ" sz="2000" dirty="0" smtClean="0">
                <a:solidFill>
                  <a:srgbClr val="002060"/>
                </a:solidFill>
              </a:rPr>
              <a:t>lynná látka</a:t>
            </a: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3741955" y="3717032"/>
            <a:ext cx="1132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sublimace</a:t>
            </a:r>
            <a:endParaRPr lang="cs-CZ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2499738" y="4644624"/>
            <a:ext cx="544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tání</a:t>
            </a:r>
            <a:endParaRPr lang="cs-CZ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5230114" y="4651534"/>
            <a:ext cx="1210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vypařování</a:t>
            </a:r>
            <a:endParaRPr lang="cs-CZ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5230115" y="5410418"/>
            <a:ext cx="1295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kondenzace</a:t>
            </a:r>
          </a:p>
          <a:p>
            <a:r>
              <a:rPr lang="cs-CZ" dirty="0" smtClean="0"/>
              <a:t>kapalnění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6537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skupenství a vnitřní energie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n</a:t>
            </a:r>
            <a:r>
              <a:rPr lang="cs-CZ" sz="2800" dirty="0" smtClean="0"/>
              <a:t>ejnižší vnitřní energii mají pevné látky a nejvyšší plynné látky</a:t>
            </a:r>
          </a:p>
          <a:p>
            <a:r>
              <a:rPr lang="cs-CZ" sz="2800" dirty="0" smtClean="0"/>
              <a:t>při změně pevné látky na kapalinu, kapaliny na plyn a pevné látky na látku plynnou (tání, vypařování, sublimace) se vnitřní energie zvyšuje -  je potřeba látce </a:t>
            </a:r>
            <a:r>
              <a:rPr lang="cs-CZ" sz="2800" dirty="0" smtClean="0">
                <a:solidFill>
                  <a:srgbClr val="FF0000"/>
                </a:solidFill>
              </a:rPr>
              <a:t>dodat teplo </a:t>
            </a:r>
            <a:r>
              <a:rPr lang="cs-CZ" sz="2800" dirty="0" smtClean="0"/>
              <a:t>(zahříváním)</a:t>
            </a:r>
          </a:p>
          <a:p>
            <a:r>
              <a:rPr lang="cs-CZ" sz="2800" dirty="0"/>
              <a:t>p</a:t>
            </a:r>
            <a:r>
              <a:rPr lang="cs-CZ" sz="2800" dirty="0" smtClean="0"/>
              <a:t>ři změně plynu na kapalinu, kapaliny na látku pevnou a plynu na látku pevnou (kapalnění, tuhnutí, desublimace) se vnitřní energie zmenšuje – látce je nutno </a:t>
            </a:r>
            <a:r>
              <a:rPr lang="cs-CZ" sz="2800" dirty="0" smtClean="0">
                <a:solidFill>
                  <a:srgbClr val="FF0000"/>
                </a:solidFill>
              </a:rPr>
              <a:t>odebrat teplo </a:t>
            </a:r>
            <a:r>
              <a:rPr lang="cs-CZ" sz="2800" dirty="0" smtClean="0"/>
              <a:t>(ochlazováním)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94358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600" dirty="0" smtClean="0"/>
              <a:t>zahříváme-li </a:t>
            </a:r>
            <a:r>
              <a:rPr lang="cs-CZ" sz="2600" dirty="0"/>
              <a:t>pevné </a:t>
            </a:r>
            <a:r>
              <a:rPr lang="cs-CZ" sz="2600" dirty="0" smtClean="0"/>
              <a:t>těleso z </a:t>
            </a:r>
            <a:r>
              <a:rPr lang="cs-CZ" sz="2600" dirty="0" smtClean="0">
                <a:solidFill>
                  <a:srgbClr val="FF0000"/>
                </a:solidFill>
              </a:rPr>
              <a:t>krystalické látky</a:t>
            </a:r>
            <a:r>
              <a:rPr lang="cs-CZ" sz="2600" dirty="0" smtClean="0"/>
              <a:t>, </a:t>
            </a:r>
            <a:r>
              <a:rPr lang="cs-CZ" sz="2600" dirty="0"/>
              <a:t>jeho částice zvyšují rychlost pohybu, současně se zvětšují vzdálenosti částic v krystalické </a:t>
            </a:r>
            <a:r>
              <a:rPr lang="cs-CZ" sz="2600" dirty="0" smtClean="0"/>
              <a:t>mřížce – krystalická mřížka se rozpadá</a:t>
            </a:r>
            <a:endParaRPr lang="cs-CZ" sz="2600" dirty="0"/>
          </a:p>
          <a:p>
            <a:r>
              <a:rPr lang="cs-CZ" sz="2600" dirty="0" smtClean="0"/>
              <a:t>zánik </a:t>
            </a:r>
            <a:r>
              <a:rPr lang="cs-CZ" sz="2600" dirty="0"/>
              <a:t>krystalické mřížky probíhá během určité teploty, kdy se látka změní z pevné na kapalnou - této teplotě říkáme </a:t>
            </a:r>
            <a:r>
              <a:rPr lang="cs-CZ" sz="2600" dirty="0">
                <a:solidFill>
                  <a:srgbClr val="FF0000"/>
                </a:solidFill>
              </a:rPr>
              <a:t>teplota tání - </a:t>
            </a:r>
            <a:r>
              <a:rPr lang="cs-CZ" sz="2600" i="1" dirty="0" err="1">
                <a:solidFill>
                  <a:srgbClr val="FF0000"/>
                </a:solidFill>
              </a:rPr>
              <a:t>t</a:t>
            </a:r>
            <a:r>
              <a:rPr lang="cs-CZ" sz="2600" i="1" baseline="-25000" dirty="0" err="1">
                <a:solidFill>
                  <a:srgbClr val="FF0000"/>
                </a:solidFill>
              </a:rPr>
              <a:t>t</a:t>
            </a:r>
            <a:endParaRPr lang="cs-CZ" sz="2600" dirty="0">
              <a:solidFill>
                <a:srgbClr val="FF0000"/>
              </a:solidFill>
            </a:endParaRPr>
          </a:p>
          <a:p>
            <a:r>
              <a:rPr lang="cs-CZ" sz="2600" dirty="0"/>
              <a:t>během tání látka přijímá teplo, je tedy nutné ji </a:t>
            </a:r>
            <a:r>
              <a:rPr lang="cs-CZ" sz="2600" dirty="0" smtClean="0"/>
              <a:t>zahřívat</a:t>
            </a:r>
          </a:p>
          <a:p>
            <a:r>
              <a:rPr lang="cs-CZ" sz="2600" dirty="0"/>
              <a:t>např.: tavení železa - železná ruda se taví ve vysokých pecích, ze kterých se pak vypouští tekuté železo (teplota tání železa je </a:t>
            </a:r>
            <a:r>
              <a:rPr lang="cs-CZ" sz="2600" dirty="0" smtClean="0"/>
              <a:t>1 540°C</a:t>
            </a:r>
            <a:r>
              <a:rPr lang="cs-CZ" sz="2600" dirty="0"/>
              <a:t>)</a:t>
            </a:r>
          </a:p>
          <a:p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721452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amorfní </a:t>
            </a:r>
            <a:r>
              <a:rPr lang="cs-CZ" sz="2800" dirty="0">
                <a:solidFill>
                  <a:srgbClr val="FF0000"/>
                </a:solidFill>
              </a:rPr>
              <a:t>látky </a:t>
            </a:r>
            <a:r>
              <a:rPr lang="cs-CZ" sz="2800" dirty="0"/>
              <a:t>netají při určité teplotě, protože nemají krystalickou mřížku - </a:t>
            </a:r>
            <a:r>
              <a:rPr lang="cs-CZ" sz="2800" dirty="0">
                <a:solidFill>
                  <a:srgbClr val="FF0000"/>
                </a:solidFill>
              </a:rPr>
              <a:t>měknou</a:t>
            </a:r>
            <a:r>
              <a:rPr lang="cs-CZ" sz="2800" dirty="0"/>
              <a:t> postupně v určitém teplotním </a:t>
            </a:r>
            <a:r>
              <a:rPr lang="cs-CZ" sz="2800" dirty="0" smtClean="0"/>
              <a:t>rozmezí, přechod je pozvolný</a:t>
            </a:r>
            <a:endParaRPr lang="cs-CZ" sz="2800" dirty="0"/>
          </a:p>
          <a:p>
            <a:r>
              <a:rPr lang="cs-CZ" sz="2800" dirty="0"/>
              <a:t>např. tání vosku svíčky - vosk nejdříve změkne a teprve při dalším zvýšení teploty roztaje (probíhá to asi od 34°C do 56°C</a:t>
            </a:r>
            <a:r>
              <a:rPr lang="cs-CZ" sz="2800" dirty="0" smtClean="0"/>
              <a:t>), obdobně sklo je díky tomu možné přetvářet do požadovaného tvaru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78078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Tuhnutí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800" dirty="0"/>
              <a:t>jestliže kapalině teplo odebíráme, její teplota klesá</a:t>
            </a:r>
          </a:p>
          <a:p>
            <a:r>
              <a:rPr lang="cs-CZ" sz="2800" dirty="0"/>
              <a:t>d­ostane-li se teplota až na úroveň teploty tuhnutí a odvod tepla pokračuje, pak látka tuhne - mění se na pevnou (u látek krystalických se opět vytváří krystalická mřížka)</a:t>
            </a:r>
          </a:p>
          <a:p>
            <a:r>
              <a:rPr lang="cs-CZ" sz="2800" dirty="0"/>
              <a:t>­</a:t>
            </a:r>
            <a:r>
              <a:rPr lang="cs-CZ" sz="2800" dirty="0">
                <a:solidFill>
                  <a:srgbClr val="FF0000"/>
                </a:solidFill>
              </a:rPr>
              <a:t>teplota tuhnutí </a:t>
            </a:r>
            <a:r>
              <a:rPr lang="cs-CZ" sz="2800" dirty="0"/>
              <a:t>je pro určitou látku </a:t>
            </a:r>
            <a:r>
              <a:rPr lang="cs-CZ" sz="2800" dirty="0">
                <a:solidFill>
                  <a:srgbClr val="FF0000"/>
                </a:solidFill>
              </a:rPr>
              <a:t>stejná jako teplota </a:t>
            </a:r>
            <a:r>
              <a:rPr lang="cs-CZ" sz="2800" dirty="0" smtClean="0"/>
              <a:t>tání</a:t>
            </a:r>
          </a:p>
          <a:p>
            <a:r>
              <a:rPr lang="cs-CZ" sz="2800" dirty="0"/>
              <a:t>např.: výroba vánočních čokoládových ozdob pomocí formiček (roztavená čokoláda se nalije do forem a nechá ztuhnout), lití olova (roztavené olovo se prudce ochladí ve studené vodě - kousky olova rychle ztuhnou a vytvoří rozmanité tvary)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878407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12282</TotalTime>
  <Words>1742</Words>
  <Application>Microsoft Office PowerPoint</Application>
  <PresentationFormat>Předvádění na obrazovce (4:3)</PresentationFormat>
  <Paragraphs>174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Motiv systému Office</vt:lpstr>
      <vt:lpstr>Změny skupenství</vt:lpstr>
      <vt:lpstr>Skupenství látek</vt:lpstr>
      <vt:lpstr>Skupenství látek</vt:lpstr>
      <vt:lpstr>Skupenství látek</vt:lpstr>
      <vt:lpstr>Změny skupenství</vt:lpstr>
      <vt:lpstr>Změny skupenství a vnitřní energie</vt:lpstr>
      <vt:lpstr>Tání</vt:lpstr>
      <vt:lpstr>Tání</vt:lpstr>
      <vt:lpstr>Tuhnutí</vt:lpstr>
      <vt:lpstr>Tání a tuhnutí - shrnutí</vt:lpstr>
      <vt:lpstr>Změna objemu při tání a tuhnutí</vt:lpstr>
      <vt:lpstr>Anomálie vody</vt:lpstr>
      <vt:lpstr>Vypařování</vt:lpstr>
      <vt:lpstr>Vypařování</vt:lpstr>
      <vt:lpstr>Var</vt:lpstr>
      <vt:lpstr>Kapalnění (kondenzace)</vt:lpstr>
      <vt:lpstr>Sublimace</vt:lpstr>
      <vt:lpstr>Desublimace</vt:lpstr>
      <vt:lpstr>Sněhové vločky</vt:lpstr>
      <vt:lpstr>Změna skupenství v závislosti na změně teploty</vt:lpstr>
      <vt:lpstr>Měrné skupenské teplo tání - tuhnutí</vt:lpstr>
      <vt:lpstr>Měrné skupenské teplo tání - tuhnutí</vt:lpstr>
      <vt:lpstr>Měrné skupenské teplo varu</vt:lpstr>
      <vt:lpstr>Skupenské teplo - výpočet</vt:lpstr>
      <vt:lpstr>Skupenské teplo - výpočet</vt:lpstr>
      <vt:lpstr>Skupenské teplo - výpočet</vt:lpstr>
      <vt:lpstr>Skupenské teplo - výpočet</vt:lpstr>
      <vt:lpstr>Něco navíc</vt:lpstr>
      <vt:lpstr>Něco navíc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Látky a tělesa</dc:title>
  <dc:creator>Eliška Novotná</dc:creator>
  <cp:lastModifiedBy>Eliška Novotná</cp:lastModifiedBy>
  <cp:revision>269</cp:revision>
  <dcterms:created xsi:type="dcterms:W3CDTF">2022-07-31T09:19:12Z</dcterms:created>
  <dcterms:modified xsi:type="dcterms:W3CDTF">2024-02-13T07:13:08Z</dcterms:modified>
</cp:coreProperties>
</file>