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87" r:id="rId3"/>
    <p:sldId id="289" r:id="rId4"/>
    <p:sldId id="290" r:id="rId5"/>
    <p:sldId id="294" r:id="rId6"/>
    <p:sldId id="291" r:id="rId7"/>
    <p:sldId id="29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1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259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ECFE6-D8F3-40D2-B79B-FC5D3AB79A4D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7C83-3208-4232-97DD-E098BCA6AFD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63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CA7C83-3208-4232-97DD-E098BCA6AFD2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8648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03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31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3933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92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728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47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594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8337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258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8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319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5F093-C978-4C9D-884E-E8E134C8FB30}" type="datetimeFigureOut">
              <a:rPr lang="cs-CZ" smtClean="0"/>
              <a:t>19.03.2023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8D08B-D71C-4424-95F1-97A7C120E8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4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Elektrické napětí, zdroje stejnosměrného elektrického napětí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Ing. Eliška Novotná</a:t>
            </a:r>
          </a:p>
          <a:p>
            <a:r>
              <a:rPr lang="cs-CZ" dirty="0" smtClean="0"/>
              <a:t>ZŠ Praha 10, Nad Vodovodem 460/81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742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Elektrické napětí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</a:t>
            </a:r>
            <a:r>
              <a:rPr lang="cs-CZ" dirty="0" smtClean="0"/>
              <a:t>ezi různě nabitými tělesy je </a:t>
            </a:r>
            <a:r>
              <a:rPr lang="cs-CZ" dirty="0" smtClean="0">
                <a:solidFill>
                  <a:srgbClr val="FF0000"/>
                </a:solidFill>
              </a:rPr>
              <a:t>elektrické napětí </a:t>
            </a:r>
            <a:r>
              <a:rPr lang="cs-CZ" dirty="0" smtClean="0"/>
              <a:t>(může být mezi tělesy nabitými opačnými náboji nebo mezi tělesy nabitými souhlasnými náboji s různou velikostí)</a:t>
            </a:r>
            <a:endParaRPr lang="cs-CZ" dirty="0"/>
          </a:p>
          <a:p>
            <a:r>
              <a:rPr lang="cs-CZ" dirty="0">
                <a:solidFill>
                  <a:srgbClr val="FF0000"/>
                </a:solidFill>
              </a:rPr>
              <a:t>e</a:t>
            </a:r>
            <a:r>
              <a:rPr lang="cs-CZ" dirty="0" smtClean="0">
                <a:solidFill>
                  <a:srgbClr val="FF0000"/>
                </a:solidFill>
              </a:rPr>
              <a:t>lektrické napětí </a:t>
            </a:r>
            <a:r>
              <a:rPr lang="cs-CZ" dirty="0" smtClean="0"/>
              <a:t>jako fyzikální veličinu značíme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i="1" dirty="0" smtClean="0">
                <a:solidFill>
                  <a:srgbClr val="FF0000"/>
                </a:solidFill>
              </a:rPr>
              <a:t>U</a:t>
            </a:r>
            <a:r>
              <a:rPr lang="cs-CZ" dirty="0" smtClean="0"/>
              <a:t>,</a:t>
            </a:r>
            <a:r>
              <a:rPr lang="cs-CZ" i="1" dirty="0" smtClean="0"/>
              <a:t> </a:t>
            </a:r>
            <a:r>
              <a:rPr lang="cs-CZ" dirty="0" smtClean="0"/>
              <a:t>její jednotkou je </a:t>
            </a:r>
            <a:r>
              <a:rPr lang="cs-CZ" dirty="0" smtClean="0">
                <a:solidFill>
                  <a:srgbClr val="FF0000"/>
                </a:solidFill>
              </a:rPr>
              <a:t>1 V</a:t>
            </a:r>
            <a:r>
              <a:rPr lang="cs-CZ" dirty="0" smtClean="0"/>
              <a:t> (volt – pojmenována podle italského fyzika Alessandro Voltovi)</a:t>
            </a:r>
            <a:endParaRPr lang="cs-CZ" dirty="0"/>
          </a:p>
          <a:p>
            <a:r>
              <a:rPr lang="cs-CZ" dirty="0"/>
              <a:t>d</a:t>
            </a:r>
            <a:r>
              <a:rPr lang="cs-CZ" dirty="0" smtClean="0"/>
              <a:t>alší užívané jednotky: </a:t>
            </a:r>
            <a:r>
              <a:rPr lang="cs-CZ" dirty="0" err="1" smtClean="0"/>
              <a:t>mV</a:t>
            </a:r>
            <a:r>
              <a:rPr lang="cs-CZ" dirty="0" smtClean="0"/>
              <a:t>, </a:t>
            </a:r>
            <a:r>
              <a:rPr lang="cs-CZ" dirty="0" err="1" smtClean="0"/>
              <a:t>kV</a:t>
            </a:r>
            <a:r>
              <a:rPr lang="cs-CZ" dirty="0" smtClean="0"/>
              <a:t>, MV</a:t>
            </a:r>
            <a:endParaRPr lang="cs-CZ" dirty="0"/>
          </a:p>
          <a:p>
            <a:r>
              <a:rPr lang="cs-CZ" dirty="0"/>
              <a:t>e</a:t>
            </a:r>
            <a:r>
              <a:rPr lang="cs-CZ" dirty="0" smtClean="0"/>
              <a:t>lektrické napětí měříme </a:t>
            </a:r>
            <a:r>
              <a:rPr lang="cs-CZ" dirty="0">
                <a:solidFill>
                  <a:srgbClr val="FF0000"/>
                </a:solidFill>
              </a:rPr>
              <a:t>voltmetrem</a:t>
            </a:r>
            <a:r>
              <a:rPr lang="cs-CZ" dirty="0"/>
              <a:t> (ručkový, digitální) </a:t>
            </a: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5346" y="0"/>
            <a:ext cx="1318654" cy="16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2712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Elektrické napětí – převody jednotek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237602"/>
              </p:ext>
            </p:extLst>
          </p:nvPr>
        </p:nvGraphicFramePr>
        <p:xfrm>
          <a:off x="467544" y="2060848"/>
          <a:ext cx="8229600" cy="23865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34395"/>
                <a:gridCol w="2534395"/>
                <a:gridCol w="3160810"/>
              </a:tblGrid>
              <a:tr h="389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cs-CZ" sz="2400" u="none" strike="noStrike">
                          <a:effectLst/>
                        </a:rPr>
                        <a:t>Převeď jednotky napětí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mV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V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kV</a:t>
                      </a:r>
                      <a:endParaRPr lang="cs-CZ" sz="2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4,5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22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  <a:tr h="499387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250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>
                          <a:effectLst/>
                        </a:rPr>
                        <a:t> </a:t>
                      </a:r>
                      <a:endParaRPr lang="cs-CZ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u="none" strike="noStrike" dirty="0">
                          <a:effectLst/>
                        </a:rPr>
                        <a:t> 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481" marR="7481" marT="7481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019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Chemické zdroje stejnosměrného elektrického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zdroje napětí mohou být </a:t>
            </a:r>
            <a:r>
              <a:rPr lang="cs-CZ" dirty="0" smtClean="0">
                <a:solidFill>
                  <a:srgbClr val="FF0000"/>
                </a:solidFill>
              </a:rPr>
              <a:t>trvalé</a:t>
            </a:r>
            <a:r>
              <a:rPr lang="cs-CZ" dirty="0" smtClean="0"/>
              <a:t> nebo </a:t>
            </a:r>
            <a:r>
              <a:rPr lang="cs-CZ" dirty="0" smtClean="0">
                <a:solidFill>
                  <a:srgbClr val="FF0000"/>
                </a:solidFill>
              </a:rPr>
              <a:t>dočasné</a:t>
            </a:r>
          </a:p>
          <a:p>
            <a:r>
              <a:rPr lang="cs-CZ" dirty="0" smtClean="0"/>
              <a:t>ve </a:t>
            </a:r>
            <a:r>
              <a:rPr lang="cs-CZ" dirty="0"/>
              <a:t>zdrojích </a:t>
            </a:r>
            <a:r>
              <a:rPr lang="cs-CZ" dirty="0" smtClean="0"/>
              <a:t>dochází </a:t>
            </a:r>
            <a:r>
              <a:rPr lang="cs-CZ" dirty="0"/>
              <a:t>k přeměně jiných druhů energie v energii </a:t>
            </a:r>
            <a:r>
              <a:rPr lang="cs-CZ" dirty="0" smtClean="0"/>
              <a:t>kinetickou</a:t>
            </a:r>
          </a:p>
          <a:p>
            <a:r>
              <a:rPr lang="cs-CZ" dirty="0"/>
              <a:t>příklady zdrojů: galvanický </a:t>
            </a:r>
            <a:r>
              <a:rPr lang="cs-CZ" dirty="0" smtClean="0"/>
              <a:t>článek, akumulátor, </a:t>
            </a:r>
            <a:r>
              <a:rPr lang="cs-CZ" dirty="0"/>
              <a:t>termočlánek, </a:t>
            </a:r>
            <a:r>
              <a:rPr lang="cs-CZ" dirty="0" smtClean="0"/>
              <a:t>fotodioda, generátor </a:t>
            </a:r>
            <a:r>
              <a:rPr lang="cs-CZ" dirty="0"/>
              <a:t>(</a:t>
            </a:r>
            <a:r>
              <a:rPr lang="cs-CZ" dirty="0" smtClean="0"/>
              <a:t>alternátor, dynamo), </a:t>
            </a:r>
            <a:r>
              <a:rPr lang="cs-CZ" dirty="0"/>
              <a:t>elektrická </a:t>
            </a:r>
            <a:r>
              <a:rPr lang="cs-CZ" dirty="0" smtClean="0"/>
              <a:t>síť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1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Chemické zdroje stejnosměrného elektrického napětí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chemický zdroj </a:t>
            </a:r>
            <a:r>
              <a:rPr lang="cs-CZ" dirty="0" smtClean="0"/>
              <a:t>napětí </a:t>
            </a:r>
            <a:r>
              <a:rPr lang="cs-CZ" dirty="0"/>
              <a:t>– </a:t>
            </a:r>
            <a:r>
              <a:rPr lang="cs-CZ" dirty="0">
                <a:solidFill>
                  <a:srgbClr val="FF0000"/>
                </a:solidFill>
              </a:rPr>
              <a:t>galvanický článek</a:t>
            </a:r>
            <a:r>
              <a:rPr lang="cs-CZ" dirty="0"/>
              <a:t> – obsahuje dvě různé elektrody, mezi nimi je vhodný </a:t>
            </a:r>
            <a:r>
              <a:rPr lang="cs-CZ" dirty="0" smtClean="0"/>
              <a:t>elektrolyt (probíhá tam chemická reakce)</a:t>
            </a:r>
          </a:p>
          <a:p>
            <a:r>
              <a:rPr lang="cs-CZ" dirty="0"/>
              <a:t>p</a:t>
            </a:r>
            <a:r>
              <a:rPr lang="cs-CZ" dirty="0" smtClean="0"/>
              <a:t>ojmenován podle </a:t>
            </a:r>
            <a:r>
              <a:rPr lang="cs-CZ" dirty="0" err="1" smtClean="0">
                <a:solidFill>
                  <a:srgbClr val="FF0000"/>
                </a:solidFill>
              </a:rPr>
              <a:t>Luigi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Galvaniho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(italský lékař při pitvání žab na kovové desce se dotknul jejich těla skalpelem z jiného kovu – to vyvolalo stah svalů – domníval se, že jde o živočišnou elektřinu)</a:t>
            </a:r>
          </a:p>
          <a:p>
            <a:r>
              <a:rPr lang="cs-CZ" dirty="0" smtClean="0"/>
              <a:t>to popřel </a:t>
            </a:r>
            <a:r>
              <a:rPr lang="cs-CZ" dirty="0" smtClean="0">
                <a:solidFill>
                  <a:srgbClr val="FF0000"/>
                </a:solidFill>
              </a:rPr>
              <a:t>Alessandro Volta</a:t>
            </a:r>
            <a:r>
              <a:rPr lang="cs-CZ" dirty="0" smtClean="0"/>
              <a:t> – sestavil tzv. Voltův sloup (zdroj, kde střídal zinkové a měděné destičky, mezi které vložil flanel napuštěný slanou vodou – později užíval kyselinu) </a:t>
            </a:r>
          </a:p>
        </p:txBody>
      </p:sp>
    </p:spTree>
    <p:extLst>
      <p:ext uri="{BB962C8B-B14F-4D97-AF65-F5344CB8AC3E}">
        <p14:creationId xmlns:p14="http://schemas.microsoft.com/office/powerpoint/2010/main" val="24054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Chemické zdroje stejnosměrného elektrického napětí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zdroj o vyšším napětí získáme sériovým zapojením více článků (celkové napětí je součtem jednotlivých napětí</a:t>
            </a:r>
            <a:r>
              <a:rPr lang="cs-CZ" dirty="0" smtClean="0"/>
              <a:t>) – vznikne </a:t>
            </a:r>
            <a:r>
              <a:rPr lang="cs-CZ" dirty="0" smtClean="0">
                <a:solidFill>
                  <a:srgbClr val="FF0000"/>
                </a:solidFill>
              </a:rPr>
              <a:t>baterie</a:t>
            </a:r>
          </a:p>
          <a:p>
            <a:r>
              <a:rPr lang="cs-CZ" dirty="0" smtClean="0"/>
              <a:t>dnes se používají </a:t>
            </a:r>
            <a:r>
              <a:rPr lang="cs-CZ" dirty="0" smtClean="0">
                <a:solidFill>
                  <a:srgbClr val="FF0000"/>
                </a:solidFill>
              </a:rPr>
              <a:t>různé typy článků</a:t>
            </a:r>
            <a:r>
              <a:rPr lang="cs-CZ" dirty="0" smtClean="0"/>
              <a:t>, např. </a:t>
            </a:r>
            <a:r>
              <a:rPr lang="cs-CZ" dirty="0" err="1" smtClean="0"/>
              <a:t>zinko</a:t>
            </a:r>
            <a:r>
              <a:rPr lang="cs-CZ" dirty="0" smtClean="0"/>
              <a:t>-uhlíkový, alkalický, lithiový, olověný,…</a:t>
            </a:r>
          </a:p>
          <a:p>
            <a:r>
              <a:rPr lang="cs-CZ" dirty="0"/>
              <a:t>j</a:t>
            </a:r>
            <a:r>
              <a:rPr lang="cs-CZ" dirty="0" smtClean="0"/>
              <a:t>sou vhodné pro různá využití, </a:t>
            </a:r>
            <a:r>
              <a:rPr lang="cs-CZ" dirty="0" smtClean="0">
                <a:solidFill>
                  <a:srgbClr val="FF0000"/>
                </a:solidFill>
              </a:rPr>
              <a:t>liší se životností</a:t>
            </a:r>
          </a:p>
          <a:p>
            <a:r>
              <a:rPr lang="cs-CZ" dirty="0"/>
              <a:t>v</a:t>
            </a:r>
            <a:r>
              <a:rPr lang="cs-CZ" dirty="0" smtClean="0"/>
              <a:t>ětšina z nich obsahuje zdraví škodlivé látky – těžké kovy, rtuť, agresivní elektrolyty – jsou </a:t>
            </a:r>
            <a:r>
              <a:rPr lang="cs-CZ" dirty="0" smtClean="0">
                <a:solidFill>
                  <a:srgbClr val="FF0000"/>
                </a:solidFill>
              </a:rPr>
              <a:t>nebezpečným odpadem </a:t>
            </a:r>
            <a:r>
              <a:rPr lang="cs-CZ" dirty="0" smtClean="0"/>
              <a:t>– nutno odevzdávat na určená místa</a:t>
            </a:r>
          </a:p>
          <a:p>
            <a:r>
              <a:rPr lang="cs-CZ" dirty="0" smtClean="0"/>
              <a:t>je proto vhodné používat zdroje, jejichž napětí můžeme obnovovat</a:t>
            </a:r>
          </a:p>
        </p:txBody>
      </p:sp>
    </p:spTree>
    <p:extLst>
      <p:ext uri="{BB962C8B-B14F-4D97-AF65-F5344CB8AC3E}">
        <p14:creationId xmlns:p14="http://schemas.microsoft.com/office/powerpoint/2010/main" val="3017628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Měření napětí chemického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Pomocí voltmetru zjistěte napětí v citrónu, bramboře, cibuli (použijte zinkovou a měděnou elektrodu):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4327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12892</TotalTime>
  <Words>347</Words>
  <Application>Microsoft Office PowerPoint</Application>
  <PresentationFormat>Předvádění na obrazovce (4:3)</PresentationFormat>
  <Paragraphs>39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Elektrické napětí, zdroje stejnosměrného elektrického napětí</vt:lpstr>
      <vt:lpstr>Elektrické napětí</vt:lpstr>
      <vt:lpstr>Elektrické napětí – převody jednotek</vt:lpstr>
      <vt:lpstr>Chemické zdroje stejnosměrného elektrického napětí</vt:lpstr>
      <vt:lpstr>Chemické zdroje stejnosměrného elektrického napětí</vt:lpstr>
      <vt:lpstr>Chemické zdroje stejnosměrného elektrického napětí</vt:lpstr>
      <vt:lpstr>Měření napětí chemického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Látky a tělesa</dc:title>
  <dc:creator>Eliška Novotná</dc:creator>
  <cp:lastModifiedBy>Eliška Novotná</cp:lastModifiedBy>
  <cp:revision>266</cp:revision>
  <dcterms:created xsi:type="dcterms:W3CDTF">2022-07-31T09:19:12Z</dcterms:created>
  <dcterms:modified xsi:type="dcterms:W3CDTF">2023-03-19T09:43:01Z</dcterms:modified>
</cp:coreProperties>
</file>