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66" r:id="rId3"/>
    <p:sldId id="259" r:id="rId4"/>
    <p:sldId id="257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Elektrický náboj, elektrické pole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jádro</a:t>
            </a:r>
            <a:r>
              <a:rPr lang="cs-CZ" dirty="0" smtClean="0"/>
              <a:t> atomu		</a:t>
            </a:r>
            <a:r>
              <a:rPr lang="cs-CZ" dirty="0" smtClean="0">
                <a:solidFill>
                  <a:srgbClr val="FF0000"/>
                </a:solidFill>
              </a:rPr>
              <a:t>protony</a:t>
            </a:r>
            <a:r>
              <a:rPr lang="cs-CZ" dirty="0" smtClean="0"/>
              <a:t> (p</a:t>
            </a:r>
            <a:r>
              <a:rPr lang="cs-CZ" baseline="30000" dirty="0" smtClean="0"/>
              <a:t>+</a:t>
            </a:r>
            <a:r>
              <a:rPr lang="cs-CZ" dirty="0" smtClean="0"/>
              <a:t>, kladný </a:t>
            </a:r>
            <a:r>
              <a:rPr lang="cs-CZ" dirty="0"/>
              <a:t>elektrický </a:t>
            </a:r>
            <a:r>
              <a:rPr lang="cs-CZ" dirty="0" smtClean="0"/>
              <a:t>náboj)</a:t>
            </a:r>
          </a:p>
          <a:p>
            <a:pPr marL="0" indent="0">
              <a:buNone/>
            </a:pPr>
            <a:r>
              <a:rPr lang="cs-CZ" dirty="0" smtClean="0"/>
              <a:t>			</a:t>
            </a:r>
            <a:r>
              <a:rPr lang="cs-CZ" dirty="0" smtClean="0">
                <a:solidFill>
                  <a:srgbClr val="FF0000"/>
                </a:solidFill>
              </a:rPr>
              <a:t>neutrony</a:t>
            </a:r>
            <a:r>
              <a:rPr lang="cs-CZ" dirty="0" smtClean="0"/>
              <a:t> (</a:t>
            </a:r>
            <a:r>
              <a:rPr lang="cs-CZ" dirty="0"/>
              <a:t>n</a:t>
            </a:r>
            <a:r>
              <a:rPr lang="cs-CZ" baseline="30000" dirty="0"/>
              <a:t>0</a:t>
            </a:r>
            <a:r>
              <a:rPr lang="cs-CZ" dirty="0" smtClean="0"/>
              <a:t>, nemají elektrický náboj)</a:t>
            </a:r>
            <a:endParaRPr lang="cs-CZ" dirty="0"/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obal</a:t>
            </a:r>
            <a:r>
              <a:rPr lang="cs-CZ" dirty="0" smtClean="0"/>
              <a:t> atomu		</a:t>
            </a:r>
            <a:r>
              <a:rPr lang="cs-CZ" dirty="0" smtClean="0">
                <a:solidFill>
                  <a:srgbClr val="FF0000"/>
                </a:solidFill>
              </a:rPr>
              <a:t>elektrony</a:t>
            </a:r>
            <a:r>
              <a:rPr lang="cs-CZ" dirty="0" smtClean="0"/>
              <a:t> (</a:t>
            </a:r>
            <a:r>
              <a:rPr lang="cs-CZ" dirty="0"/>
              <a:t>e</a:t>
            </a:r>
            <a:r>
              <a:rPr lang="cs-CZ" baseline="30000" dirty="0"/>
              <a:t>- </a:t>
            </a:r>
            <a:r>
              <a:rPr lang="cs-CZ" dirty="0" smtClean="0"/>
              <a:t>, záporný </a:t>
            </a:r>
            <a:r>
              <a:rPr lang="cs-CZ" dirty="0"/>
              <a:t>elektrický </a:t>
            </a:r>
            <a:r>
              <a:rPr lang="cs-CZ" dirty="0" smtClean="0"/>
              <a:t>náboj)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atom je </a:t>
            </a:r>
            <a:r>
              <a:rPr lang="cs-CZ" dirty="0" smtClean="0">
                <a:solidFill>
                  <a:srgbClr val="FF0000"/>
                </a:solidFill>
              </a:rPr>
              <a:t>elektricky neutrální </a:t>
            </a:r>
            <a:r>
              <a:rPr lang="cs-CZ" dirty="0" smtClean="0"/>
              <a:t>- </a:t>
            </a:r>
            <a:r>
              <a:rPr lang="cs-CZ" dirty="0"/>
              <a:t>počet elektronů v obalu je stejný jako počet protonů v jádru </a:t>
            </a:r>
            <a:r>
              <a:rPr lang="cs-CZ" dirty="0" smtClean="0"/>
              <a:t>atomu</a:t>
            </a:r>
          </a:p>
          <a:p>
            <a:endParaRPr lang="cs-CZ" dirty="0"/>
          </a:p>
          <a:p>
            <a:r>
              <a:rPr lang="cs-CZ" dirty="0"/>
              <a:t>atomy různých chemických prvků se liší počtem protonů v atomovém jádru, tzv. </a:t>
            </a:r>
            <a:r>
              <a:rPr lang="cs-CZ" dirty="0">
                <a:solidFill>
                  <a:srgbClr val="FF0000"/>
                </a:solidFill>
              </a:rPr>
              <a:t>protonovým číslem </a:t>
            </a:r>
            <a:r>
              <a:rPr lang="cs-CZ" dirty="0"/>
              <a:t>- to je současně pořadové číslo v periodické tabulce </a:t>
            </a:r>
            <a:r>
              <a:rPr lang="cs-CZ" dirty="0" smtClean="0"/>
              <a:t>prvků</a:t>
            </a:r>
          </a:p>
          <a:p>
            <a:r>
              <a:rPr lang="cs-CZ" dirty="0" smtClean="0"/>
              <a:t>atomy jednoho prvku se mohou od sebe lišit tzv. </a:t>
            </a:r>
            <a:r>
              <a:rPr lang="cs-CZ" dirty="0" smtClean="0">
                <a:solidFill>
                  <a:srgbClr val="FF0000"/>
                </a:solidFill>
              </a:rPr>
              <a:t>nukleonovým číslem</a:t>
            </a:r>
            <a:r>
              <a:rPr lang="cs-CZ" dirty="0" smtClean="0"/>
              <a:t> (počtem částic v jádru atomu = součtem protonů a neutronů)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123728" y="17728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2123728" y="1772816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123728" y="278092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179512" y="1772816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179512" y="2276872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09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náboj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roton i elektron jsou částice elektricky nabité, náboje mají stejně velk</a:t>
            </a:r>
            <a:r>
              <a:rPr lang="cs-CZ" dirty="0"/>
              <a:t>é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elementární </a:t>
            </a:r>
            <a:r>
              <a:rPr lang="cs-CZ" dirty="0">
                <a:solidFill>
                  <a:srgbClr val="FF0000"/>
                </a:solidFill>
              </a:rPr>
              <a:t>elektrický náboj </a:t>
            </a:r>
            <a:r>
              <a:rPr lang="cs-CZ" i="1" dirty="0">
                <a:solidFill>
                  <a:srgbClr val="FF0000"/>
                </a:solidFill>
              </a:rPr>
              <a:t>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je náboj jednoho elektronu </a:t>
            </a:r>
            <a:r>
              <a:rPr lang="cs-CZ" dirty="0"/>
              <a:t>(americký fyzik </a:t>
            </a:r>
            <a:r>
              <a:rPr lang="cs-CZ" dirty="0" smtClean="0"/>
              <a:t>Robert </a:t>
            </a:r>
            <a:r>
              <a:rPr lang="cs-CZ" dirty="0" err="1" smtClean="0"/>
              <a:t>Andrews</a:t>
            </a:r>
            <a:r>
              <a:rPr lang="cs-CZ" dirty="0" smtClean="0"/>
              <a:t> </a:t>
            </a:r>
            <a:r>
              <a:rPr lang="cs-CZ" dirty="0" err="1" smtClean="0"/>
              <a:t>Millikan</a:t>
            </a:r>
            <a:r>
              <a:rPr lang="cs-CZ" dirty="0" smtClean="0"/>
              <a:t> za výzkum náboje elektronu získal v roce 1923 Nobelovu cenu)</a:t>
            </a:r>
          </a:p>
          <a:p>
            <a:r>
              <a:rPr lang="cs-CZ" dirty="0">
                <a:solidFill>
                  <a:srgbClr val="FF0000"/>
                </a:solidFill>
              </a:rPr>
              <a:t>e</a:t>
            </a:r>
            <a:r>
              <a:rPr lang="cs-CZ" dirty="0" smtClean="0">
                <a:solidFill>
                  <a:srgbClr val="FF0000"/>
                </a:solidFill>
              </a:rPr>
              <a:t>lektrický náboj </a:t>
            </a:r>
            <a:r>
              <a:rPr lang="cs-CZ" dirty="0" smtClean="0"/>
              <a:t>jako fyzikální veličinu značíme </a:t>
            </a:r>
            <a:r>
              <a:rPr lang="cs-CZ" i="1" dirty="0" smtClean="0">
                <a:solidFill>
                  <a:srgbClr val="FF0000"/>
                </a:solidFill>
              </a:rPr>
              <a:t>Q</a:t>
            </a:r>
            <a:r>
              <a:rPr lang="cs-CZ" dirty="0" smtClean="0"/>
              <a:t>, jednotka je </a:t>
            </a:r>
            <a:r>
              <a:rPr lang="cs-CZ" dirty="0" smtClean="0">
                <a:solidFill>
                  <a:srgbClr val="FF0000"/>
                </a:solidFill>
              </a:rPr>
              <a:t>1 C</a:t>
            </a:r>
            <a:r>
              <a:rPr lang="cs-CZ" dirty="0" smtClean="0"/>
              <a:t> (coulomb - podle </a:t>
            </a:r>
            <a:r>
              <a:rPr lang="cs-CZ" dirty="0"/>
              <a:t>francouzského fyzika </a:t>
            </a:r>
            <a:r>
              <a:rPr lang="cs-CZ" dirty="0" smtClean="0"/>
              <a:t>Charles-Augustin de Coulomba)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1 </a:t>
            </a:r>
            <a:r>
              <a:rPr lang="cs-CZ" i="1" dirty="0" smtClean="0"/>
              <a:t>e</a:t>
            </a:r>
            <a:r>
              <a:rPr lang="cs-CZ" dirty="0" smtClean="0"/>
              <a:t> = 1,602 </a:t>
            </a:r>
            <a:r>
              <a:rPr lang="cs-CZ" dirty="0"/>
              <a:t>. </a:t>
            </a:r>
            <a:r>
              <a:rPr lang="cs-CZ" dirty="0" smtClean="0"/>
              <a:t>10</a:t>
            </a:r>
            <a:r>
              <a:rPr lang="cs-CZ" baseline="30000" dirty="0" smtClean="0"/>
              <a:t>-19</a:t>
            </a:r>
            <a:r>
              <a:rPr lang="cs-CZ" dirty="0" smtClean="0"/>
              <a:t> </a:t>
            </a:r>
            <a:r>
              <a:rPr lang="cs-CZ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355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náboj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tělesa se mohou </a:t>
            </a:r>
            <a:r>
              <a:rPr lang="cs-CZ" dirty="0" err="1" smtClean="0"/>
              <a:t>zelektrovat</a:t>
            </a:r>
            <a:r>
              <a:rPr lang="cs-CZ" dirty="0" smtClean="0"/>
              <a:t> např. při tření</a:t>
            </a:r>
          </a:p>
          <a:p>
            <a:r>
              <a:rPr lang="cs-CZ" dirty="0"/>
              <a:t>e</a:t>
            </a:r>
            <a:r>
              <a:rPr lang="cs-CZ" dirty="0" smtClean="0"/>
              <a:t>lektrický stav látky měníme pouze přenášením elektronů</a:t>
            </a:r>
            <a:endParaRPr lang="cs-CZ" dirty="0"/>
          </a:p>
          <a:p>
            <a:r>
              <a:rPr lang="cs-CZ" dirty="0"/>
              <a:t>t</a:t>
            </a:r>
            <a:r>
              <a:rPr lang="cs-CZ" dirty="0" smtClean="0"/>
              <a:t>ěleso nabité záporně má nadbytek elektronů, těleso nabité kladně má nedostatek elektronů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e</a:t>
            </a:r>
            <a:r>
              <a:rPr lang="cs-CZ" dirty="0" smtClean="0">
                <a:solidFill>
                  <a:srgbClr val="FF0000"/>
                </a:solidFill>
              </a:rPr>
              <a:t>lektrická síla </a:t>
            </a:r>
            <a:r>
              <a:rPr lang="cs-CZ" dirty="0" smtClean="0"/>
              <a:t>- síla</a:t>
            </a:r>
            <a:r>
              <a:rPr lang="cs-CZ" dirty="0"/>
              <a:t>, kterou se vzájemně přitahují nebo odpuzují </a:t>
            </a:r>
            <a:r>
              <a:rPr lang="cs-CZ" dirty="0" err="1"/>
              <a:t>zelektrovaná</a:t>
            </a:r>
            <a:r>
              <a:rPr lang="cs-CZ" dirty="0"/>
              <a:t> tělesa</a:t>
            </a:r>
          </a:p>
          <a:p>
            <a:r>
              <a:rPr lang="cs-CZ" dirty="0" smtClean="0"/>
              <a:t>tělesa </a:t>
            </a:r>
            <a:r>
              <a:rPr lang="cs-CZ" dirty="0" err="1" smtClean="0">
                <a:solidFill>
                  <a:srgbClr val="FF0000"/>
                </a:solidFill>
              </a:rPr>
              <a:t>zelektrovaná</a:t>
            </a:r>
            <a:r>
              <a:rPr lang="cs-CZ" dirty="0" smtClean="0">
                <a:solidFill>
                  <a:srgbClr val="FF0000"/>
                </a:solidFill>
              </a:rPr>
              <a:t> souhlasnými náboji </a:t>
            </a:r>
            <a:r>
              <a:rPr lang="cs-CZ" dirty="0"/>
              <a:t>(+ + nebo - </a:t>
            </a:r>
            <a:r>
              <a:rPr lang="cs-CZ" dirty="0" smtClean="0"/>
              <a:t>-) se vzájemně </a:t>
            </a:r>
            <a:r>
              <a:rPr lang="cs-CZ" dirty="0" smtClean="0">
                <a:solidFill>
                  <a:srgbClr val="FF0000"/>
                </a:solidFill>
              </a:rPr>
              <a:t>odpuzují</a:t>
            </a:r>
            <a:r>
              <a:rPr lang="cs-CZ" dirty="0" smtClean="0"/>
              <a:t> elektrickou silou </a:t>
            </a:r>
          </a:p>
          <a:p>
            <a:r>
              <a:rPr lang="cs-CZ" dirty="0" smtClean="0"/>
              <a:t>tělesa </a:t>
            </a:r>
            <a:r>
              <a:rPr lang="cs-CZ" dirty="0" err="1" smtClean="0">
                <a:solidFill>
                  <a:srgbClr val="FF0000"/>
                </a:solidFill>
              </a:rPr>
              <a:t>zelektrovaná</a:t>
            </a:r>
            <a:r>
              <a:rPr lang="cs-CZ" dirty="0" smtClean="0">
                <a:solidFill>
                  <a:srgbClr val="FF0000"/>
                </a:solidFill>
              </a:rPr>
              <a:t> nesouhlasnými náboji</a:t>
            </a:r>
            <a:r>
              <a:rPr lang="cs-CZ" dirty="0"/>
              <a:t> </a:t>
            </a:r>
            <a:r>
              <a:rPr lang="cs-CZ" dirty="0" smtClean="0"/>
              <a:t>(+ -) se vzájemně </a:t>
            </a:r>
            <a:r>
              <a:rPr lang="cs-CZ" dirty="0" smtClean="0">
                <a:solidFill>
                  <a:srgbClr val="FF0000"/>
                </a:solidFill>
              </a:rPr>
              <a:t>přitahují</a:t>
            </a:r>
            <a:r>
              <a:rPr lang="cs-CZ" dirty="0" smtClean="0"/>
              <a:t> elektrickou silou</a:t>
            </a:r>
            <a:endParaRPr lang="cs-CZ" dirty="0"/>
          </a:p>
        </p:txBody>
      </p:sp>
      <p:pic>
        <p:nvPicPr>
          <p:cNvPr id="3074" name="Picture 2" descr="C:\Users\eliska.novotna\Desktop\FOTKY do prezentací\20230802_1302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3745" y="264066"/>
            <a:ext cx="2194576" cy="164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liska.novotna\Desktop\DOKONČIT PREZENTACE\20230802_1301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58015" cy="161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93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</a:t>
            </a:r>
            <a:r>
              <a:rPr lang="cs-CZ" dirty="0" smtClean="0"/>
              <a:t>e okolo každého </a:t>
            </a:r>
            <a:r>
              <a:rPr lang="cs-CZ" dirty="0" err="1" smtClean="0"/>
              <a:t>zelektrovaného</a:t>
            </a:r>
            <a:r>
              <a:rPr lang="cs-CZ" dirty="0" smtClean="0"/>
              <a:t> tělesa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rojevuje se </a:t>
            </a:r>
            <a:r>
              <a:rPr lang="cs-CZ" dirty="0" smtClean="0">
                <a:solidFill>
                  <a:srgbClr val="FF0000"/>
                </a:solidFill>
              </a:rPr>
              <a:t>elektrickou silou</a:t>
            </a:r>
          </a:p>
          <a:p>
            <a:r>
              <a:rPr lang="cs-CZ" dirty="0"/>
              <a:t>z</a:t>
            </a:r>
            <a:r>
              <a:rPr lang="cs-CZ" dirty="0" smtClean="0"/>
              <a:t>názorňujeme ho pomocí </a:t>
            </a:r>
            <a:r>
              <a:rPr lang="cs-CZ" dirty="0" smtClean="0">
                <a:solidFill>
                  <a:srgbClr val="FF0000"/>
                </a:solidFill>
              </a:rPr>
              <a:t>elektrických siločar</a:t>
            </a:r>
          </a:p>
          <a:p>
            <a:r>
              <a:rPr lang="cs-CZ" dirty="0"/>
              <a:t>e</a:t>
            </a:r>
            <a:r>
              <a:rPr lang="cs-CZ" dirty="0" smtClean="0"/>
              <a:t>lektrická síla může být </a:t>
            </a:r>
            <a:r>
              <a:rPr lang="cs-CZ" dirty="0" smtClean="0">
                <a:solidFill>
                  <a:srgbClr val="FF0000"/>
                </a:solidFill>
              </a:rPr>
              <a:t>přitažlivá i odpudivá</a:t>
            </a:r>
          </a:p>
          <a:p>
            <a:r>
              <a:rPr lang="cs-CZ" dirty="0" smtClean="0"/>
              <a:t>velikost elektrické síly se zmenšuje s druhou mocninou vzdálenosti od nabitého tělesa</a:t>
            </a:r>
          </a:p>
          <a:p>
            <a:r>
              <a:rPr lang="cs-CZ" dirty="0" smtClean="0"/>
              <a:t>elektrické pole zaniká, vybijeme-li těleso odvedením elektrického náboje (uzemníme ho)</a:t>
            </a:r>
            <a:endParaRPr lang="cs-CZ" dirty="0"/>
          </a:p>
        </p:txBody>
      </p:sp>
      <p:pic>
        <p:nvPicPr>
          <p:cNvPr id="4098" name="Picture 2" descr="C:\Users\eliska.novotna\Desktop\DOKONČIT PREZENTACE\20230802_1302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783693" y="337186"/>
            <a:ext cx="2697493" cy="202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95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Ionty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při elektrování těles třením </a:t>
            </a:r>
            <a:r>
              <a:rPr lang="cs-CZ" dirty="0" smtClean="0"/>
              <a:t>může docházet </a:t>
            </a:r>
            <a:r>
              <a:rPr lang="cs-CZ" dirty="0"/>
              <a:t>ke vzniku iontů:</a:t>
            </a:r>
          </a:p>
          <a:p>
            <a:r>
              <a:rPr lang="cs-CZ" dirty="0">
                <a:solidFill>
                  <a:srgbClr val="FF0000"/>
                </a:solidFill>
              </a:rPr>
              <a:t>kladný iont (kationt)</a:t>
            </a:r>
            <a:r>
              <a:rPr lang="cs-CZ" dirty="0"/>
              <a:t> - vznikne odtržením jednoho nebo několika elektronů z elektricky neutrálního atomu</a:t>
            </a:r>
          </a:p>
          <a:p>
            <a:r>
              <a:rPr lang="cs-CZ" dirty="0">
                <a:solidFill>
                  <a:srgbClr val="FF0000"/>
                </a:solidFill>
              </a:rPr>
              <a:t>záporný iont (aniont)</a:t>
            </a:r>
            <a:r>
              <a:rPr lang="cs-CZ" dirty="0"/>
              <a:t> - vznikne přijetím jednoho nebo několika elektronů do obalu elektricky neutrálního atomu</a:t>
            </a:r>
          </a:p>
        </p:txBody>
      </p:sp>
      <p:pic>
        <p:nvPicPr>
          <p:cNvPr id="2050" name="Picture 2" descr="C:\Users\eliska.novotna\Desktop\DOKONČIT PREZENTACE\20230802_1303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707" y="32032"/>
            <a:ext cx="220824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83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Elektroskop, kondenzátor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elektroskop</a:t>
            </a:r>
            <a:r>
              <a:rPr lang="cs-CZ" dirty="0" smtClean="0"/>
              <a:t> - </a:t>
            </a:r>
            <a:r>
              <a:rPr lang="cs-CZ" dirty="0"/>
              <a:t>přístroj, kterým můžeme zjistit, zda má těleso elektrický náboj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kondenzátor</a:t>
            </a:r>
            <a:r>
              <a:rPr lang="cs-CZ" dirty="0" smtClean="0"/>
              <a:t> – zařízení sloužící k uchovávání velkého množství elektrického náboje</a:t>
            </a:r>
          </a:p>
          <a:p>
            <a:r>
              <a:rPr lang="cs-CZ" dirty="0"/>
              <a:t>j</a:t>
            </a:r>
            <a:r>
              <a:rPr lang="cs-CZ" dirty="0" smtClean="0"/>
              <a:t>e charakterizován fyzikální veličinou, kterou nazýváme </a:t>
            </a:r>
            <a:r>
              <a:rPr lang="cs-CZ" dirty="0" smtClean="0">
                <a:solidFill>
                  <a:srgbClr val="FF0000"/>
                </a:solidFill>
              </a:rPr>
              <a:t>kapacita </a:t>
            </a:r>
            <a:r>
              <a:rPr lang="cs-CZ" i="1" dirty="0" smtClean="0">
                <a:solidFill>
                  <a:srgbClr val="FF0000"/>
                </a:solidFill>
              </a:rPr>
              <a:t>C</a:t>
            </a:r>
            <a:r>
              <a:rPr lang="cs-CZ" dirty="0" smtClean="0"/>
              <a:t>, jejíž jednotkou je </a:t>
            </a:r>
            <a:r>
              <a:rPr lang="cs-CZ" dirty="0" smtClean="0">
                <a:solidFill>
                  <a:srgbClr val="FF0000"/>
                </a:solidFill>
              </a:rPr>
              <a:t>1 F</a:t>
            </a:r>
            <a:r>
              <a:rPr lang="cs-CZ" dirty="0" smtClean="0"/>
              <a:t> (farad – pojmenována podle Michaela Faradaye)</a:t>
            </a:r>
          </a:p>
          <a:p>
            <a:r>
              <a:rPr lang="cs-CZ" dirty="0" smtClean="0"/>
              <a:t>kondenzátor je součástí tzv. </a:t>
            </a:r>
            <a:r>
              <a:rPr lang="cs-CZ" dirty="0" smtClean="0">
                <a:solidFill>
                  <a:srgbClr val="FF0000"/>
                </a:solidFill>
              </a:rPr>
              <a:t>defibrilátoru</a:t>
            </a:r>
            <a:r>
              <a:rPr lang="cs-CZ" dirty="0" smtClean="0"/>
              <a:t> – zařízení pro obnovu srdeční činnosti (vybitím dochází k prudké svalové reakci, při níž se činnost srdce obnoví)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1026" name="Picture 2" descr="C:\Users\eliska.novotna\Desktop\DOKONČIT PREZENTACE\20231016_0716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35378" y="5660866"/>
            <a:ext cx="1368153" cy="102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iska.novotna\Desktop\DOKONČIT PREZENTACE\20230802_1302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83350" y="251648"/>
            <a:ext cx="1656185" cy="124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liska.novotna\Desktop\DOKONČIT PREZENTACE\20230802_1305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04022" y="192597"/>
            <a:ext cx="163218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007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11650</TotalTime>
  <Words>316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Elektrický náboj, elektrické pole</vt:lpstr>
      <vt:lpstr>Atom</vt:lpstr>
      <vt:lpstr>Elektrický náboj</vt:lpstr>
      <vt:lpstr>Elektrický náboj</vt:lpstr>
      <vt:lpstr>Elektrické pole</vt:lpstr>
      <vt:lpstr>Ionty</vt:lpstr>
      <vt:lpstr>Elektroskop, kondenzátor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229</cp:revision>
  <dcterms:created xsi:type="dcterms:W3CDTF">2022-07-31T09:19:12Z</dcterms:created>
  <dcterms:modified xsi:type="dcterms:W3CDTF">2023-10-22T18:31:20Z</dcterms:modified>
</cp:coreProperties>
</file>