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80" r:id="rId4"/>
    <p:sldId id="277" r:id="rId5"/>
    <p:sldId id="291" r:id="rId6"/>
    <p:sldId id="289" r:id="rId7"/>
    <p:sldId id="273" r:id="rId8"/>
    <p:sldId id="264" r:id="rId9"/>
    <p:sldId id="282" r:id="rId10"/>
    <p:sldId id="266" r:id="rId11"/>
    <p:sldId id="290" r:id="rId12"/>
    <p:sldId id="293" r:id="rId13"/>
    <p:sldId id="284" r:id="rId14"/>
    <p:sldId id="274" r:id="rId15"/>
    <p:sldId id="276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50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Hmotnost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Hmotnost –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Úloha č. </a:t>
            </a:r>
            <a:r>
              <a:rPr lang="cs-CZ" b="1" dirty="0"/>
              <a:t>1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Maminka nakupovala ovoce a zeleninu. Koupila celer o hmotnosti 325 g, 5 mrkví - každá </a:t>
            </a:r>
            <a:r>
              <a:rPr lang="cs-CZ" dirty="0" smtClean="0"/>
              <a:t>z nich měla hmotnost </a:t>
            </a:r>
            <a:r>
              <a:rPr lang="cs-CZ" dirty="0"/>
              <a:t>125 g, 3 petržele o celkové hmotnosti 315 g. Pak ještě koupila 1,5 kg jablek a 975 g banánů.</a:t>
            </a:r>
          </a:p>
          <a:p>
            <a:pPr marL="0" indent="0">
              <a:buNone/>
            </a:pPr>
            <a:r>
              <a:rPr lang="cs-CZ" dirty="0"/>
              <a:t>Určete:</a:t>
            </a:r>
          </a:p>
          <a:p>
            <a:pPr marL="0" indent="0">
              <a:buNone/>
            </a:pPr>
            <a:r>
              <a:rPr lang="cs-CZ" dirty="0"/>
              <a:t>a) celkovou hmotnost nákupu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průměrnou </a:t>
            </a:r>
            <a:r>
              <a:rPr lang="cs-CZ" dirty="0" smtClean="0"/>
              <a:t>hmotnost </a:t>
            </a:r>
            <a:r>
              <a:rPr lang="cs-CZ" dirty="0"/>
              <a:t>1 </a:t>
            </a:r>
            <a:r>
              <a:rPr lang="cs-CZ" dirty="0" smtClean="0"/>
              <a:t>petržele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Hmotnost –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č. 2</a:t>
            </a:r>
          </a:p>
          <a:p>
            <a:pPr marL="0" indent="0">
              <a:buNone/>
            </a:pPr>
            <a:r>
              <a:rPr lang="cs-CZ" dirty="0" smtClean="0"/>
              <a:t>200 stejných zelených kuliček má hmotnost 1 kg, 250 stejných modrých kuliček má hmotnost 1200 g. Která z kuliček má větší hmotnost?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2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Hmotnost – slovní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Úloha č. 3</a:t>
            </a:r>
          </a:p>
          <a:p>
            <a:pPr marL="0" indent="0">
              <a:buNone/>
            </a:pPr>
            <a:r>
              <a:rPr lang="cs-CZ" dirty="0" smtClean="0"/>
              <a:t>Děti si rozdávaly nové pracovní sešity a učebnice zeměpisu. Jeden pracovní sešit má hmotnost 95 g, jedna učebnice 285 g. Jaká byla celková hmotnost učebnic a sešitů pro celou třídu, jestliže do ní chodí 28 žáků. Hmotnost vyjádři i v základní jednotce.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 při určování hmotnosti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000" dirty="0" smtClean="0"/>
              <a:t>vybereme vhodnou váhu a položíme ji na vodorovnou podložku</a:t>
            </a:r>
          </a:p>
          <a:p>
            <a:r>
              <a:rPr lang="cs-CZ" sz="3000" dirty="0"/>
              <a:t>z</a:t>
            </a:r>
            <a:r>
              <a:rPr lang="cs-CZ" sz="3000" dirty="0" smtClean="0"/>
              <a:t>jistíme její rozsah, jednotky stupnice váhy, její přesnost</a:t>
            </a:r>
          </a:p>
          <a:p>
            <a:r>
              <a:rPr lang="cs-CZ" sz="3000" dirty="0" smtClean="0"/>
              <a:t>u pákových vah porovnáváme hmotnost závaží s hmotností předmětu</a:t>
            </a:r>
          </a:p>
          <a:p>
            <a:r>
              <a:rPr lang="cs-CZ" sz="3000" dirty="0" smtClean="0"/>
              <a:t>u digitálních vah zjistíme, zda umožňují tzv. tárování nebo dovažování, tedy vynulování po přidání předmětu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3000" dirty="0" smtClean="0"/>
              <a:t>pozn.:</a:t>
            </a:r>
          </a:p>
          <a:p>
            <a:pPr marL="0" indent="0">
              <a:buNone/>
            </a:pPr>
            <a:r>
              <a:rPr lang="cs-CZ" sz="3000" dirty="0"/>
              <a:t>t</a:t>
            </a:r>
            <a:r>
              <a:rPr lang="cs-CZ" sz="3000" dirty="0" smtClean="0"/>
              <a:t>ára = hmotnost obalu</a:t>
            </a:r>
          </a:p>
          <a:p>
            <a:pPr marL="0" indent="0">
              <a:buNone/>
            </a:pPr>
            <a:r>
              <a:rPr lang="cs-CZ" sz="3000" dirty="0"/>
              <a:t>b</a:t>
            </a:r>
            <a:r>
              <a:rPr lang="cs-CZ" sz="3000" dirty="0" smtClean="0"/>
              <a:t>rutto = hmotnost i s obalem</a:t>
            </a:r>
          </a:p>
          <a:p>
            <a:pPr marL="0" indent="0">
              <a:buNone/>
            </a:pPr>
            <a:r>
              <a:rPr lang="cs-CZ" sz="3000" dirty="0" smtClean="0"/>
              <a:t>netto </a:t>
            </a:r>
            <a:r>
              <a:rPr lang="cs-CZ" sz="3000" dirty="0"/>
              <a:t>= čistá hmotnost</a:t>
            </a:r>
          </a:p>
          <a:p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363094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 při vážení kapalin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ři zjišťování hmotnosti kapalin musíme nejprve zjistit hmotnost nádoby, kterou od celkové hmotnosti kapaliny i s nádobou odečteme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řípadně můžeme nejprve pákové váhy vyvážit s prázdnou nádobou, pak teprve do ní nalít kapalinu, u digitálních vah využít tárování</a:t>
            </a:r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9613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liska.novotna\Desktop\DOKONČIT PREZENTACE\20230802_1300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12976"/>
            <a:ext cx="2649488" cy="198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Vážení – praktická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Pomocí rovnoramenných vah zjistěte hmotnost Vámi zvoleného předmětu. Následně si nechte hmotnost zkontrolovat na digitální váze.</a:t>
            </a:r>
            <a:endParaRPr lang="cs-CZ" dirty="0"/>
          </a:p>
        </p:txBody>
      </p:sp>
      <p:pic>
        <p:nvPicPr>
          <p:cNvPr id="5" name="Picture 4" descr="C:\Users\eliska.novotna\Desktop\DOKONČIT PREZENTACE\20230802_1308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10491"/>
            <a:ext cx="1852802" cy="138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4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Výroba papírových vah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Vyrobte si podle návodu papírové váhy a pomocí nich zjistěte hmotnost 50 Kč mince.</a:t>
            </a:r>
          </a:p>
          <a:p>
            <a:pPr marL="514350" indent="-514350">
              <a:buAutoNum type="arabicPeriod"/>
            </a:pPr>
            <a:r>
              <a:rPr lang="cs-CZ" dirty="0" smtClean="0"/>
              <a:t>Správnou hmotnost mince vyhledejte na webu ČNB, obě hodnoty porovnejte.</a:t>
            </a:r>
          </a:p>
        </p:txBody>
      </p:sp>
    </p:spTree>
    <p:extLst>
      <p:ext uri="{BB962C8B-B14F-4D97-AF65-F5344CB8AC3E}">
        <p14:creationId xmlns:p14="http://schemas.microsoft.com/office/powerpoint/2010/main" val="36347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Hmotnost a její jednotka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 smtClean="0"/>
              <a:t>používají se různé jednotky – libra, unce, karát, kámen,…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základní </a:t>
            </a:r>
            <a:r>
              <a:rPr lang="cs-CZ" sz="2800" dirty="0">
                <a:solidFill>
                  <a:srgbClr val="FF0000"/>
                </a:solidFill>
              </a:rPr>
              <a:t>jednotka </a:t>
            </a:r>
            <a:r>
              <a:rPr lang="cs-CZ" sz="2800" dirty="0" smtClean="0">
                <a:solidFill>
                  <a:srgbClr val="FF0000"/>
                </a:solidFill>
              </a:rPr>
              <a:t>hmotnosti – kilogram (kg)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h</a:t>
            </a:r>
            <a:r>
              <a:rPr lang="cs-CZ" sz="2800" dirty="0" smtClean="0">
                <a:solidFill>
                  <a:srgbClr val="FF0000"/>
                </a:solidFill>
              </a:rPr>
              <a:t>motnost značíme </a:t>
            </a:r>
            <a:r>
              <a:rPr lang="cs-CZ" sz="2800" i="1" dirty="0" smtClean="0">
                <a:solidFill>
                  <a:srgbClr val="FF0000"/>
                </a:solidFill>
              </a:rPr>
              <a:t>m</a:t>
            </a:r>
          </a:p>
          <a:p>
            <a:r>
              <a:rPr lang="cs-CZ" sz="2800" dirty="0"/>
              <a:t>h</a:t>
            </a:r>
            <a:r>
              <a:rPr lang="cs-CZ" sz="2800" dirty="0" smtClean="0"/>
              <a:t>motnost známe již z přírodovědy – určuje nám množství látky obsažené v tělese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Určování hmotnosti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pomocí vah - vážením</a:t>
            </a:r>
          </a:p>
          <a:p>
            <a:r>
              <a:rPr lang="cs-CZ" sz="3000" dirty="0"/>
              <a:t>v</a:t>
            </a:r>
            <a:r>
              <a:rPr lang="cs-CZ" sz="3000" dirty="0" smtClean="0"/>
              <a:t>áhy dělíme podle účelu (laboratorní, kuchyňské, osobní, obchodní,…) nebo podle principu jejich fungování (pákové, pružinové,…)</a:t>
            </a:r>
          </a:p>
        </p:txBody>
      </p:sp>
      <p:pic>
        <p:nvPicPr>
          <p:cNvPr id="1026" name="Picture 2" descr="C:\Users\eliska.novotna\Desktop\DOKONČIT PREZENTACE\20230802_1259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090305" y="4772547"/>
            <a:ext cx="2125384" cy="159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iska.novotna\Desktop\DOKONČIT PREZENTACE\20230802_1300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89" y="3140968"/>
            <a:ext cx="2649488" cy="198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liska.novotna\Desktop\DOKONČIT PREZENTACE\20230802_1308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291253"/>
            <a:ext cx="1852802" cy="138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liska.novotna\Desktop\DOKONČIT PREZENTACE\20230802_13075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19416" y="3874646"/>
            <a:ext cx="2413037" cy="180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liska.novotna\Desktop\DOKONČIT PREZENTACE\20230802_13073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678" y="4656584"/>
            <a:ext cx="2313451" cy="173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liska.novotna\Desktop\DOKONČIT PREZENTACE\20230802_13100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882572" y="489823"/>
            <a:ext cx="1833397" cy="137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1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Odhadněte hmotnost předmětů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 (výrobek)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užka</a:t>
            </a:r>
          </a:p>
          <a:p>
            <a:pPr marL="0" indent="0">
              <a:buNone/>
            </a:pPr>
            <a:r>
              <a:rPr lang="cs-CZ" dirty="0"/>
              <a:t>g</a:t>
            </a:r>
            <a:r>
              <a:rPr lang="cs-CZ" dirty="0" smtClean="0"/>
              <a:t>uma</a:t>
            </a:r>
          </a:p>
          <a:p>
            <a:pPr marL="0" indent="0">
              <a:buNone/>
            </a:pPr>
            <a:r>
              <a:rPr lang="cs-CZ" dirty="0"/>
              <a:t>u</a:t>
            </a:r>
            <a:r>
              <a:rPr lang="cs-CZ" dirty="0" smtClean="0"/>
              <a:t>čebnice fyziky</a:t>
            </a:r>
          </a:p>
          <a:p>
            <a:pPr marL="0" indent="0">
              <a:buNone/>
            </a:pPr>
            <a:r>
              <a:rPr lang="cs-CZ" dirty="0"/>
              <a:t>ž</a:t>
            </a:r>
            <a:r>
              <a:rPr lang="cs-CZ" dirty="0" smtClean="0"/>
              <a:t>ákovská knížka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Hmotnost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m</a:t>
            </a:r>
            <a:r>
              <a:rPr lang="cs-CZ" sz="2000" i="1" dirty="0" err="1" smtClean="0"/>
              <a:t>t</a:t>
            </a:r>
            <a:r>
              <a:rPr lang="cs-CZ" i="1" dirty="0" smtClean="0"/>
              <a:t> =</a:t>
            </a:r>
          </a:p>
          <a:p>
            <a:pPr marL="0" indent="0">
              <a:buNone/>
            </a:pPr>
            <a:r>
              <a:rPr lang="cs-CZ" i="1" dirty="0"/>
              <a:t>m</a:t>
            </a:r>
            <a:r>
              <a:rPr lang="cs-CZ" sz="2000" i="1" dirty="0" smtClean="0"/>
              <a:t>g</a:t>
            </a:r>
            <a:r>
              <a:rPr lang="cs-CZ" i="1" dirty="0" smtClean="0"/>
              <a:t> =</a:t>
            </a:r>
          </a:p>
          <a:p>
            <a:pPr marL="0" indent="0">
              <a:buNone/>
            </a:pPr>
            <a:r>
              <a:rPr lang="cs-CZ" i="1" dirty="0"/>
              <a:t>m</a:t>
            </a:r>
            <a:r>
              <a:rPr lang="cs-CZ" sz="2000" i="1" dirty="0" smtClean="0"/>
              <a:t>u</a:t>
            </a:r>
            <a:r>
              <a:rPr lang="cs-CZ" i="1" dirty="0" smtClean="0"/>
              <a:t> =</a:t>
            </a:r>
          </a:p>
          <a:p>
            <a:pPr marL="0" indent="0">
              <a:buNone/>
            </a:pPr>
            <a:r>
              <a:rPr lang="cs-CZ" i="1" dirty="0" err="1"/>
              <a:t>m</a:t>
            </a:r>
            <a:r>
              <a:rPr lang="cs-CZ" sz="2000" i="1" dirty="0" err="1" smtClean="0"/>
              <a:t>ž</a:t>
            </a:r>
            <a:r>
              <a:rPr lang="cs-CZ" i="1" dirty="0" smtClean="0"/>
              <a:t> =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3987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Zjistěte hmotnost 5 předmětů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Předmět (výrobek) </a:t>
            </a:r>
          </a:p>
          <a:p>
            <a:r>
              <a:rPr lang="cs-CZ" b="0" dirty="0" smtClean="0"/>
              <a:t>– např. droždí, mouka, sýr, prášek do myčky,…</a:t>
            </a:r>
            <a:endParaRPr lang="cs-CZ" b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Hmotnost</a:t>
            </a:r>
          </a:p>
          <a:p>
            <a:r>
              <a:rPr lang="cs-CZ" b="0" dirty="0" smtClean="0"/>
              <a:t>(nezapomeňte uvést jednotky!)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62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Zjistěte svoji hmotnost a výšku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narození</a:t>
            </a:r>
            <a:endParaRPr lang="cs-CZ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2214016"/>
                <a:ext cx="4040188" cy="395128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 </a:t>
                </a:r>
                <a:r>
                  <a:rPr lang="cs-CZ" i="1" dirty="0" smtClean="0"/>
                  <a:t>m</a:t>
                </a:r>
                <a:r>
                  <a:rPr lang="cs-CZ" i="1" baseline="-25000" dirty="0" smtClean="0"/>
                  <a:t>1</a:t>
                </a:r>
                <a:r>
                  <a:rPr lang="cs-CZ" dirty="0" smtClean="0"/>
                  <a:t> =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	porovnání: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	</a:t>
                </a:r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i="1" dirty="0" smtClean="0"/>
              </a:p>
              <a:p>
                <a:pPr marL="0" indent="0">
                  <a:buNone/>
                </a:pPr>
                <a:r>
                  <a:rPr lang="cs-CZ" i="1" dirty="0" smtClean="0"/>
                  <a:t>d</a:t>
                </a:r>
                <a:r>
                  <a:rPr lang="cs-CZ" i="1" baseline="-25000" dirty="0" smtClean="0"/>
                  <a:t>1</a:t>
                </a:r>
                <a:r>
                  <a:rPr lang="cs-CZ" dirty="0" smtClean="0"/>
                  <a:t> =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  <a:r>
                  <a:rPr lang="cs-CZ" dirty="0"/>
                  <a:t> porovnání: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2214016"/>
                <a:ext cx="4040188" cy="3951288"/>
              </a:xfrm>
              <a:blipFill rotWithShape="1">
                <a:blip r:embed="rId2"/>
                <a:stretch>
                  <a:fillRect l="-2262" t="-21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současné době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m</a:t>
            </a:r>
            <a:r>
              <a:rPr lang="cs-CZ" i="1" baseline="-25000" dirty="0" smtClean="0"/>
              <a:t>2</a:t>
            </a:r>
            <a:r>
              <a:rPr lang="cs-CZ" dirty="0" smtClean="0"/>
              <a:t> =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d</a:t>
            </a:r>
            <a:r>
              <a:rPr lang="cs-CZ" i="1" baseline="-25000" dirty="0" smtClean="0"/>
              <a:t>2</a:t>
            </a:r>
            <a:r>
              <a:rPr lang="cs-CZ" dirty="0" smtClean="0"/>
              <a:t> =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83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hmotnosti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Násobky </a:t>
            </a:r>
            <a:r>
              <a:rPr lang="cs-CZ" sz="2800" dirty="0"/>
              <a:t>a </a:t>
            </a:r>
            <a:r>
              <a:rPr lang="cs-CZ" sz="2800" dirty="0" smtClean="0"/>
              <a:t>díly: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kilo</a:t>
            </a:r>
            <a:r>
              <a:rPr lang="cs-CZ" sz="2800" dirty="0" smtClean="0"/>
              <a:t>gram 1 kg = 1 000 g 	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gram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1 g = 0,001 kg</a:t>
            </a:r>
          </a:p>
          <a:p>
            <a:pPr marL="0" indent="0"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mili</a:t>
            </a:r>
            <a:r>
              <a:rPr lang="cs-CZ" sz="2800" dirty="0" smtClean="0"/>
              <a:t>gram 1 mg = 0,001 g		1 g </a:t>
            </a:r>
            <a:r>
              <a:rPr lang="cs-CZ" sz="2800" dirty="0"/>
              <a:t>= </a:t>
            </a:r>
            <a:r>
              <a:rPr lang="cs-CZ" sz="2800" dirty="0" smtClean="0"/>
              <a:t>1 000 mg</a:t>
            </a:r>
          </a:p>
          <a:p>
            <a:pPr marL="0" indent="0"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tuna</a:t>
            </a:r>
            <a:r>
              <a:rPr lang="cs-CZ" sz="2800" dirty="0" smtClean="0"/>
              <a:t> 1 t = 1 000 kg			1 kg = 0,001 t	</a:t>
            </a:r>
            <a:endParaRPr lang="cs-CZ" sz="2800" dirty="0"/>
          </a:p>
          <a:p>
            <a:pPr marL="0" indent="0">
              <a:buNone/>
            </a:pPr>
            <a:endParaRPr lang="cs-CZ" sz="1600" baseline="30000" dirty="0" smtClean="0"/>
          </a:p>
          <a:p>
            <a:pPr marL="0" indent="0">
              <a:buNone/>
            </a:pPr>
            <a:r>
              <a:rPr lang="cs-CZ" sz="2800" dirty="0" smtClean="0"/>
              <a:t>Další používaná jednotka (nikoli ve fyzice):</a:t>
            </a:r>
            <a:endParaRPr lang="cs-CZ" sz="2800" baseline="30000" dirty="0" smtClean="0"/>
          </a:p>
          <a:p>
            <a:pPr marL="0" indent="0">
              <a:buNone/>
            </a:pPr>
            <a:r>
              <a:rPr lang="cs-CZ" sz="2800" dirty="0" smtClean="0"/>
              <a:t>metrický cent 1 q = 100 kg</a:t>
            </a:r>
          </a:p>
          <a:p>
            <a:pPr marL="0" indent="0">
              <a:buNone/>
            </a:pPr>
            <a:r>
              <a:rPr lang="cs-CZ" sz="2800" dirty="0" smtClean="0"/>
              <a:t>		</a:t>
            </a:r>
            <a:r>
              <a:rPr lang="cs-CZ" sz="2800" baseline="30000" dirty="0" smtClean="0"/>
              <a:t>									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28971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hmotnosti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a) 2,5</a:t>
            </a:r>
            <a:r>
              <a:rPr lang="de-DE" sz="2800" dirty="0" smtClean="0"/>
              <a:t> </a:t>
            </a:r>
            <a:r>
              <a:rPr lang="de-DE" sz="2800" dirty="0"/>
              <a:t>kg </a:t>
            </a:r>
            <a:r>
              <a:rPr lang="de-DE" sz="2800" dirty="0" smtClean="0"/>
              <a:t>=</a:t>
            </a:r>
            <a:r>
              <a:rPr lang="cs-CZ" sz="2800" dirty="0" smtClean="0"/>
              <a:t>		</a:t>
            </a:r>
            <a:r>
              <a:rPr lang="de-DE" sz="2800" dirty="0" smtClean="0"/>
              <a:t>g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b) </a:t>
            </a:r>
            <a:r>
              <a:rPr lang="de-DE" sz="2800" dirty="0" smtClean="0"/>
              <a:t>5 </a:t>
            </a:r>
            <a:r>
              <a:rPr lang="de-DE" sz="2800" dirty="0"/>
              <a:t>t </a:t>
            </a:r>
            <a:r>
              <a:rPr lang="de-DE" sz="2800" dirty="0" smtClean="0"/>
              <a:t>=</a:t>
            </a:r>
            <a:r>
              <a:rPr lang="cs-CZ" sz="2800" dirty="0" smtClean="0"/>
              <a:t>		</a:t>
            </a:r>
            <a:r>
              <a:rPr lang="de-DE" sz="2800" dirty="0" smtClean="0"/>
              <a:t>g</a:t>
            </a:r>
            <a:endParaRPr lang="de-DE" sz="2800" dirty="0"/>
          </a:p>
          <a:p>
            <a:pPr marL="0" indent="0">
              <a:buNone/>
            </a:pPr>
            <a:r>
              <a:rPr lang="cs-CZ" sz="2800" dirty="0" smtClean="0"/>
              <a:t>c) </a:t>
            </a:r>
            <a:r>
              <a:rPr lang="de-DE" sz="2800" dirty="0" smtClean="0"/>
              <a:t>1</a:t>
            </a:r>
            <a:r>
              <a:rPr lang="cs-CZ" sz="2800" dirty="0" smtClean="0"/>
              <a:t>,3</a:t>
            </a:r>
            <a:r>
              <a:rPr lang="de-DE" sz="2800" dirty="0" smtClean="0"/>
              <a:t> </a:t>
            </a:r>
            <a:r>
              <a:rPr lang="de-DE" sz="2800" dirty="0"/>
              <a:t>t </a:t>
            </a:r>
            <a:r>
              <a:rPr lang="de-DE" sz="2800" dirty="0" smtClean="0"/>
              <a:t>=</a:t>
            </a:r>
            <a:r>
              <a:rPr lang="cs-CZ" sz="2800" dirty="0" smtClean="0"/>
              <a:t>		</a:t>
            </a:r>
            <a:r>
              <a:rPr lang="de-DE" sz="2800" dirty="0" smtClean="0"/>
              <a:t>kg</a:t>
            </a:r>
            <a:endParaRPr lang="de-DE" sz="2800" dirty="0"/>
          </a:p>
          <a:p>
            <a:pPr marL="0" indent="0">
              <a:buNone/>
            </a:pPr>
            <a:r>
              <a:rPr lang="de-DE" sz="2800" dirty="0"/>
              <a:t/>
            </a:r>
            <a:br>
              <a:rPr lang="de-DE" sz="2800" dirty="0"/>
            </a:br>
            <a:r>
              <a:rPr lang="cs-CZ" sz="2800" dirty="0" smtClean="0"/>
              <a:t>d) 357 </a:t>
            </a:r>
            <a:r>
              <a:rPr lang="cs-CZ" sz="2800" dirty="0"/>
              <a:t>mg </a:t>
            </a:r>
            <a:r>
              <a:rPr lang="cs-CZ" sz="2800" dirty="0" smtClean="0"/>
              <a:t>=		g 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e) 5,4 </a:t>
            </a:r>
            <a:r>
              <a:rPr lang="cs-CZ" sz="2800" dirty="0"/>
              <a:t>kg </a:t>
            </a:r>
            <a:r>
              <a:rPr lang="cs-CZ" sz="2800" dirty="0" smtClean="0"/>
              <a:t>=		mg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f) 201 </a:t>
            </a:r>
            <a:r>
              <a:rPr lang="cs-CZ" sz="2800" dirty="0"/>
              <a:t>g </a:t>
            </a:r>
            <a:r>
              <a:rPr lang="cs-CZ" sz="2800" dirty="0" smtClean="0"/>
              <a:t>=		mg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a) 340 g =		kg 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b) 5 020 </a:t>
            </a:r>
            <a:r>
              <a:rPr lang="cs-CZ" sz="2800" dirty="0"/>
              <a:t>g </a:t>
            </a:r>
            <a:r>
              <a:rPr lang="cs-CZ" sz="2800" dirty="0" smtClean="0"/>
              <a:t>=		kg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c) 0,001 </a:t>
            </a:r>
            <a:r>
              <a:rPr lang="cs-CZ" sz="2800" dirty="0"/>
              <a:t>kg </a:t>
            </a:r>
            <a:r>
              <a:rPr lang="cs-CZ" sz="2800" dirty="0" smtClean="0"/>
              <a:t>=		g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d) </a:t>
            </a:r>
            <a:r>
              <a:rPr lang="de-DE" sz="2800" dirty="0" smtClean="0"/>
              <a:t>3,608 </a:t>
            </a:r>
            <a:r>
              <a:rPr lang="de-DE" sz="2800" dirty="0"/>
              <a:t>t </a:t>
            </a:r>
            <a:r>
              <a:rPr lang="de-DE" sz="2800" dirty="0" smtClean="0"/>
              <a:t>=</a:t>
            </a:r>
            <a:r>
              <a:rPr lang="cs-CZ" sz="2800" dirty="0" smtClean="0"/>
              <a:t>		</a:t>
            </a:r>
            <a:r>
              <a:rPr lang="de-DE" sz="2800" dirty="0" smtClean="0"/>
              <a:t>kg </a:t>
            </a:r>
            <a:endParaRPr lang="de-DE" sz="2800" dirty="0"/>
          </a:p>
          <a:p>
            <a:pPr marL="0" indent="0">
              <a:buNone/>
            </a:pPr>
            <a:r>
              <a:rPr lang="cs-CZ" sz="2800" dirty="0" smtClean="0"/>
              <a:t>e) 7</a:t>
            </a:r>
            <a:r>
              <a:rPr lang="de-DE" sz="2800" dirty="0" smtClean="0"/>
              <a:t>4</a:t>
            </a:r>
            <a:r>
              <a:rPr lang="cs-CZ" sz="2800" dirty="0" smtClean="0"/>
              <a:t>6</a:t>
            </a:r>
            <a:r>
              <a:rPr lang="de-DE" sz="2800" dirty="0" smtClean="0"/>
              <a:t> </a:t>
            </a:r>
            <a:r>
              <a:rPr lang="de-DE" sz="2800" dirty="0"/>
              <a:t>kg </a:t>
            </a:r>
            <a:r>
              <a:rPr lang="de-DE" sz="2800" dirty="0" smtClean="0"/>
              <a:t>=</a:t>
            </a:r>
            <a:r>
              <a:rPr lang="cs-CZ" sz="2800" dirty="0" smtClean="0"/>
              <a:t>		</a:t>
            </a:r>
            <a:r>
              <a:rPr lang="de-DE" sz="2800" dirty="0" smtClean="0"/>
              <a:t>t</a:t>
            </a:r>
            <a:endParaRPr lang="de-DE" sz="2800" dirty="0"/>
          </a:p>
          <a:p>
            <a:pPr marL="0" indent="0">
              <a:buNone/>
            </a:pPr>
            <a:r>
              <a:rPr lang="cs-CZ" sz="2800" dirty="0" smtClean="0"/>
              <a:t>f) </a:t>
            </a:r>
            <a:r>
              <a:rPr lang="de-DE" sz="2800" dirty="0" smtClean="0"/>
              <a:t>806 g =</a:t>
            </a:r>
            <a:r>
              <a:rPr lang="cs-CZ" sz="2800" dirty="0" smtClean="0"/>
              <a:t>		kg</a:t>
            </a:r>
            <a:r>
              <a:rPr lang="de-DE" sz="2800" dirty="0"/>
              <a:t/>
            </a:r>
            <a:br>
              <a:rPr lang="de-DE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0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hmotnosti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a) 8 </a:t>
            </a:r>
            <a:r>
              <a:rPr lang="cs-CZ" dirty="0"/>
              <a:t>kg 50 g =		</a:t>
            </a:r>
            <a:r>
              <a:rPr lang="cs-CZ" dirty="0" smtClean="0"/>
              <a:t>g</a:t>
            </a:r>
          </a:p>
          <a:p>
            <a:pPr marL="0" lvl="0" indent="0">
              <a:buNone/>
            </a:pPr>
            <a:r>
              <a:rPr lang="cs-CZ" dirty="0" smtClean="0"/>
              <a:t>b) 10</a:t>
            </a:r>
            <a:r>
              <a:rPr lang="cs-CZ" dirty="0"/>
              <a:t> 800 kg = 		</a:t>
            </a:r>
            <a:r>
              <a:rPr lang="cs-CZ" dirty="0" smtClean="0"/>
              <a:t>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c) 9 </a:t>
            </a:r>
            <a:r>
              <a:rPr lang="cs-CZ" dirty="0"/>
              <a:t>kg 753 </a:t>
            </a:r>
            <a:r>
              <a:rPr lang="cs-CZ" dirty="0" smtClean="0"/>
              <a:t>g =		kg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3</a:t>
            </a:r>
            <a:r>
              <a:rPr lang="cs-CZ" dirty="0"/>
              <a:t> 200 mg =		</a:t>
            </a:r>
            <a:r>
              <a:rPr lang="cs-CZ" dirty="0" smtClean="0"/>
              <a:t>g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/>
              <a:t>e) 8,05 g </a:t>
            </a:r>
            <a:r>
              <a:rPr lang="cs-CZ" dirty="0"/>
              <a:t>=		</a:t>
            </a:r>
            <a:r>
              <a:rPr lang="cs-CZ" dirty="0" smtClean="0"/>
              <a:t>mg</a:t>
            </a:r>
          </a:p>
          <a:p>
            <a:pPr marL="0" indent="0">
              <a:buNone/>
            </a:pPr>
            <a:r>
              <a:rPr lang="cs-CZ" dirty="0" smtClean="0"/>
              <a:t>f) 3,506 kg = 		g</a:t>
            </a:r>
            <a:r>
              <a:rPr lang="cs-CZ" dirty="0"/>
              <a:t>			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a) 2,5 </a:t>
            </a:r>
            <a:r>
              <a:rPr lang="cs-CZ" dirty="0"/>
              <a:t>kg = 		</a:t>
            </a:r>
            <a:r>
              <a:rPr lang="cs-CZ" dirty="0" smtClean="0"/>
              <a:t>g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6 </a:t>
            </a:r>
            <a:r>
              <a:rPr lang="cs-CZ" dirty="0"/>
              <a:t>g  =		</a:t>
            </a:r>
            <a:r>
              <a:rPr lang="cs-CZ" dirty="0" smtClean="0"/>
              <a:t>mg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c) 520 </a:t>
            </a:r>
            <a:r>
              <a:rPr lang="cs-CZ" dirty="0"/>
              <a:t>g = 		</a:t>
            </a:r>
            <a:r>
              <a:rPr lang="cs-CZ" dirty="0" smtClean="0"/>
              <a:t>kg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d) 21 </a:t>
            </a:r>
            <a:r>
              <a:rPr lang="cs-CZ" dirty="0"/>
              <a:t>g =		</a:t>
            </a:r>
            <a:r>
              <a:rPr lang="cs-CZ" dirty="0" smtClean="0"/>
              <a:t>kg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e) 770 </a:t>
            </a:r>
            <a:r>
              <a:rPr lang="cs-CZ" dirty="0"/>
              <a:t>kg =		</a:t>
            </a:r>
            <a:r>
              <a:rPr lang="cs-CZ" dirty="0" smtClean="0"/>
              <a:t>t</a:t>
            </a:r>
          </a:p>
          <a:p>
            <a:pPr marL="0" lvl="0" indent="0">
              <a:buNone/>
            </a:pPr>
            <a:r>
              <a:rPr lang="cs-CZ" dirty="0" smtClean="0"/>
              <a:t>f) 4,5 t =		kg</a:t>
            </a:r>
            <a:endParaRPr lang="cs-CZ" dirty="0"/>
          </a:p>
          <a:p>
            <a:pPr marL="0" indent="0">
              <a:buNone/>
            </a:pPr>
            <a:r>
              <a:rPr lang="nn-NO" dirty="0"/>
              <a:t/>
            </a:r>
            <a:br>
              <a:rPr lang="nn-NO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1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10544</TotalTime>
  <Words>493</Words>
  <Application>Microsoft Office PowerPoint</Application>
  <PresentationFormat>Předvádění na obrazovce (4:3)</PresentationFormat>
  <Paragraphs>123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Hmotnost</vt:lpstr>
      <vt:lpstr>Hmotnost a její jednotka</vt:lpstr>
      <vt:lpstr>Určování hmotnosti</vt:lpstr>
      <vt:lpstr>Odhadněte hmotnost předmětů</vt:lpstr>
      <vt:lpstr>Zjistěte hmotnost 5 předmětů</vt:lpstr>
      <vt:lpstr>Zjistěte svoji hmotnost a výšku</vt:lpstr>
      <vt:lpstr>Převody jednotek hmotnosti</vt:lpstr>
      <vt:lpstr>Procvičování převodů jednotek hmotnosti</vt:lpstr>
      <vt:lpstr>Procvičování převodů jednotek hmotnosti</vt:lpstr>
      <vt:lpstr>Hmotnost – slovní úlohy</vt:lpstr>
      <vt:lpstr>Hmotnost – slovní úlohy</vt:lpstr>
      <vt:lpstr>Hmotnost – slovní úlohy</vt:lpstr>
      <vt:lpstr>Postup při určování hmotnosti</vt:lpstr>
      <vt:lpstr>Postup při vážení kapalin</vt:lpstr>
      <vt:lpstr>Vážení – praktická úloha</vt:lpstr>
      <vt:lpstr>Výroba papírových vah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147</cp:revision>
  <dcterms:created xsi:type="dcterms:W3CDTF">2022-07-31T09:19:12Z</dcterms:created>
  <dcterms:modified xsi:type="dcterms:W3CDTF">2023-10-15T06:49:31Z</dcterms:modified>
</cp:coreProperties>
</file>