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77" r:id="rId3"/>
    <p:sldId id="257" r:id="rId4"/>
    <p:sldId id="264" r:id="rId5"/>
    <p:sldId id="273" r:id="rId6"/>
    <p:sldId id="282" r:id="rId7"/>
    <p:sldId id="289" r:id="rId8"/>
    <p:sldId id="266" r:id="rId9"/>
    <p:sldId id="290" r:id="rId10"/>
    <p:sldId id="285" r:id="rId11"/>
    <p:sldId id="291" r:id="rId12"/>
    <p:sldId id="293" r:id="rId13"/>
    <p:sldId id="292" r:id="rId14"/>
    <p:sldId id="294" r:id="rId15"/>
    <p:sldId id="295" r:id="rId16"/>
    <p:sldId id="284" r:id="rId17"/>
    <p:sldId id="27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A7C83-3208-4232-97DD-E098BCA6AFD2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50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Hustota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Výpočet hustoty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Úloha č. 1</a:t>
            </a:r>
          </a:p>
          <a:p>
            <a:pPr marL="0" indent="0">
              <a:buNone/>
            </a:pPr>
            <a:r>
              <a:rPr lang="cs-CZ" dirty="0"/>
              <a:t>V lahvičce o objemu 10 cm</a:t>
            </a:r>
            <a:r>
              <a:rPr lang="cs-CZ" baseline="30000" dirty="0"/>
              <a:t>3</a:t>
            </a:r>
            <a:r>
              <a:rPr lang="cs-CZ" dirty="0"/>
              <a:t> je kapalina o hmotnosti 8,3 </a:t>
            </a:r>
            <a:r>
              <a:rPr lang="cs-CZ" dirty="0" smtClean="0"/>
              <a:t>g. Urči</a:t>
            </a:r>
            <a:r>
              <a:rPr lang="cs-CZ" dirty="0"/>
              <a:t>, o jakou kapalinu se jedná.</a:t>
            </a:r>
          </a:p>
          <a:p>
            <a:pPr marL="0" indent="0">
              <a:buNone/>
            </a:pPr>
            <a:r>
              <a:rPr lang="cs-CZ" b="1" dirty="0"/>
              <a:t/>
            </a:r>
            <a:br>
              <a:rPr lang="cs-CZ" b="1" dirty="0"/>
            </a:b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při řešení slovních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ozorně si přečtěte zadání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ypište si pod sebe zadané veličiny – jejich hodnoty i s jednotkami!</a:t>
            </a:r>
          </a:p>
          <a:p>
            <a:r>
              <a:rPr lang="cs-CZ" sz="2400" dirty="0" smtClean="0"/>
              <a:t>nakonec zapište veličinu, kterou hledáte, opět včetně její jednotky</a:t>
            </a:r>
          </a:p>
          <a:p>
            <a:r>
              <a:rPr lang="cs-CZ" sz="2400" dirty="0" smtClean="0"/>
              <a:t>u hodnot všech veličin zkontrolujte jednotky, případně je převeďte, nejlépe používejte základní (ne vždy je to ale nutné)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apište, podle jakého vztahu bude hledanou veličinu počítat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o tohoto vztahu dosaďte, hledanou veličinu vypočítejte a uveďte výsledek včetně jednotek</a:t>
            </a:r>
          </a:p>
          <a:p>
            <a:r>
              <a:rPr lang="cs-CZ" sz="2400" dirty="0" smtClean="0"/>
              <a:t>zapište odpověď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ad výsledkem se zamyslete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0335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hmotnosti a objemu u stejnorodých těles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cs-CZ" sz="2800" dirty="0" smtClean="0"/>
                  <a:t>jestliže známe objem tělesa a jeho hustotu (tedy z jaké látky je vyrobeno), </a:t>
                </a:r>
                <a:r>
                  <a:rPr lang="cs-CZ" sz="2800" dirty="0"/>
                  <a:t>můžeme určit jeho hmotnost bez použití vah </a:t>
                </a:r>
                <a:r>
                  <a:rPr lang="cs-CZ" sz="2800" dirty="0" smtClean="0"/>
                  <a:t>– výpočtem</a:t>
                </a:r>
              </a:p>
              <a:p>
                <a:endParaRPr lang="cs-CZ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5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cs-CZ" sz="35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r>
                        <a:rPr lang="cs-CZ" sz="35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𝝆</m:t>
                      </m:r>
                      <m:r>
                        <a:rPr lang="cs-CZ" sz="35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.  </m:t>
                      </m:r>
                      <m:r>
                        <a:rPr lang="cs-CZ" sz="35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𝑽</m:t>
                      </m:r>
                    </m:oMath>
                  </m:oMathPara>
                </a14:m>
                <a:endParaRPr lang="cs-CZ" sz="3500" b="1" dirty="0" smtClean="0"/>
              </a:p>
              <a:p>
                <a:pPr marL="0" indent="0">
                  <a:buNone/>
                </a:pPr>
                <a:endParaRPr lang="cs-CZ" sz="1600" dirty="0" smtClean="0"/>
              </a:p>
              <a:p>
                <a:r>
                  <a:rPr lang="cs-CZ" sz="2800" dirty="0" smtClean="0"/>
                  <a:t>obdobně </a:t>
                </a:r>
                <a:r>
                  <a:rPr lang="cs-CZ" sz="2800" dirty="0"/>
                  <a:t>lze </a:t>
                </a:r>
                <a:r>
                  <a:rPr lang="cs-CZ" sz="2800" dirty="0" smtClean="0"/>
                  <a:t>výpočtem určit </a:t>
                </a:r>
                <a:r>
                  <a:rPr lang="cs-CZ" sz="2800" dirty="0"/>
                  <a:t>objem </a:t>
                </a:r>
                <a:r>
                  <a:rPr lang="cs-CZ" sz="2800" dirty="0" smtClean="0"/>
                  <a:t>tělesa</a:t>
                </a:r>
                <a:r>
                  <a:rPr lang="cs-CZ" sz="2800" dirty="0"/>
                  <a:t>, </a:t>
                </a:r>
                <a:r>
                  <a:rPr lang="cs-CZ" sz="2800" dirty="0" smtClean="0"/>
                  <a:t>musíme </a:t>
                </a:r>
                <a:r>
                  <a:rPr lang="cs-CZ" sz="2800" dirty="0"/>
                  <a:t>znát jeho </a:t>
                </a:r>
                <a:r>
                  <a:rPr lang="cs-CZ" sz="2800" dirty="0" smtClean="0"/>
                  <a:t>hmotnost </a:t>
                </a:r>
                <a:r>
                  <a:rPr lang="cs-CZ" sz="2800" dirty="0"/>
                  <a:t>a </a:t>
                </a:r>
                <a:r>
                  <a:rPr lang="cs-CZ" sz="2800" dirty="0" smtClean="0"/>
                  <a:t>hustotu</a:t>
                </a:r>
              </a:p>
              <a:p>
                <a:pPr marL="0" indent="0">
                  <a:buNone/>
                </a:pPr>
                <a:endParaRPr lang="cs-CZ" sz="28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5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𝑽</m:t>
                      </m:r>
                      <m:r>
                        <a:rPr lang="cs-CZ" sz="3500" b="1" i="1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35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5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cs-CZ" sz="3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𝝆</m:t>
                          </m:r>
                        </m:den>
                      </m:f>
                    </m:oMath>
                  </m:oMathPara>
                </a14:m>
                <a:endParaRPr lang="cs-CZ" sz="35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20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8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hustoty, hmotnosti nebo objemu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Úloha č. 2</a:t>
            </a:r>
          </a:p>
          <a:p>
            <a:pPr marL="0" indent="0">
              <a:buNone/>
            </a:pPr>
            <a:r>
              <a:rPr lang="cs-CZ" dirty="0"/>
              <a:t>V nádrži je 55 m</a:t>
            </a:r>
            <a:r>
              <a:rPr lang="cs-CZ" baseline="30000" dirty="0"/>
              <a:t>3</a:t>
            </a:r>
            <a:r>
              <a:rPr lang="cs-CZ" dirty="0"/>
              <a:t> benzínu. Jakou má benzín hmotnost?</a:t>
            </a:r>
            <a:br>
              <a:rPr lang="cs-CZ" dirty="0"/>
            </a:br>
            <a:endParaRPr lang="cs-CZ" dirty="0" smtClean="0"/>
          </a:p>
          <a:p>
            <a:pPr marL="0" indent="0">
              <a:buNone/>
            </a:pP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5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hustoty, hmotnosti nebo objemu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Úkol č. </a:t>
            </a:r>
            <a:r>
              <a:rPr lang="cs-CZ" b="1" dirty="0"/>
              <a:t>3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Kolik m</a:t>
            </a:r>
            <a:r>
              <a:rPr lang="cs-CZ" baseline="30000" dirty="0"/>
              <a:t>3</a:t>
            </a:r>
            <a:r>
              <a:rPr lang="cs-CZ" dirty="0"/>
              <a:t> písku lze naložit na auto, jehož nosnost je 5 </a:t>
            </a:r>
            <a:r>
              <a:rPr lang="cs-CZ" dirty="0" smtClean="0"/>
              <a:t>t? Hustota </a:t>
            </a:r>
            <a:r>
              <a:rPr lang="cs-CZ" dirty="0"/>
              <a:t>písku je 1 500 kg/m</a:t>
            </a:r>
            <a:r>
              <a:rPr lang="cs-CZ" baseline="30000" dirty="0"/>
              <a:t>3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6660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hustoty, hmotnosti nebo objemu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Úloha č. </a:t>
            </a:r>
            <a:r>
              <a:rPr lang="cs-CZ" b="1" dirty="0"/>
              <a:t>4:</a:t>
            </a:r>
          </a:p>
          <a:p>
            <a:pPr marL="0" indent="0">
              <a:buNone/>
            </a:pPr>
            <a:r>
              <a:rPr lang="cs-CZ" dirty="0"/>
              <a:t>Měděný váleček má hmotnost 448 g. Urči jeho objem.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0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Postup při určení hustoty látky daného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dané těleso zvážíme</a:t>
            </a:r>
          </a:p>
          <a:p>
            <a:r>
              <a:rPr lang="cs-CZ" sz="3000" dirty="0"/>
              <a:t>zjistíme objem tělesa pomocí odměrného </a:t>
            </a:r>
            <a:r>
              <a:rPr lang="cs-CZ" sz="3000" dirty="0" smtClean="0"/>
              <a:t>válce</a:t>
            </a:r>
          </a:p>
          <a:p>
            <a:r>
              <a:rPr lang="cs-CZ" sz="3000" dirty="0"/>
              <a:t>z</a:t>
            </a:r>
            <a:r>
              <a:rPr lang="cs-CZ" sz="3000" dirty="0" smtClean="0"/>
              <a:t>e zjištěných hodnot vypočítáme hustotu a v tabulkách vyhledáme, jaké látce tato hodnota odpovídá (nebo které hodnotě je nejblíže)</a:t>
            </a:r>
          </a:p>
        </p:txBody>
      </p:sp>
    </p:spTree>
    <p:extLst>
      <p:ext uri="{BB962C8B-B14F-4D97-AF65-F5344CB8AC3E}">
        <p14:creationId xmlns:p14="http://schemas.microsoft.com/office/powerpoint/2010/main" val="3630945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Praktická úloha – určení hustoty látky daného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 smtClean="0"/>
              <a:t>Zjistěte, z jaké látky je vyrobeno dané těleso.</a:t>
            </a:r>
          </a:p>
          <a:p>
            <a:pPr marL="0" indent="0">
              <a:buNone/>
            </a:pPr>
            <a:r>
              <a:rPr lang="cs-CZ" sz="2200" dirty="0" smtClean="0"/>
              <a:t>Hmotnost tělesa: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Objem tělesa: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Hustota: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Látka, ze které je těleso vyrobeno:</a:t>
            </a:r>
          </a:p>
        </p:txBody>
      </p:sp>
    </p:spTree>
    <p:extLst>
      <p:ext uri="{BB962C8B-B14F-4D97-AF65-F5344CB8AC3E}">
        <p14:creationId xmlns:p14="http://schemas.microsoft.com/office/powerpoint/2010/main" val="19613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Odhadněte hmotnost krychliček o objemu 1 cm</a:t>
            </a:r>
            <a:r>
              <a:rPr lang="cs-CZ" baseline="30000" dirty="0" smtClean="0"/>
              <a:t>3</a:t>
            </a:r>
            <a:endParaRPr lang="cs-CZ" baseline="30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Krychlička o objemu 1 cm </a:t>
            </a:r>
            <a:r>
              <a:rPr lang="cs-CZ" baseline="30000" dirty="0" smtClean="0"/>
              <a:t>3</a:t>
            </a:r>
            <a:endParaRPr lang="cs-CZ" b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Cu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Fe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Al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Hmotnost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m</a:t>
            </a:r>
            <a:r>
              <a:rPr lang="cs-CZ" baseline="-25000" dirty="0" err="1" smtClean="0"/>
              <a:t>Cu</a:t>
            </a:r>
            <a:r>
              <a:rPr lang="cs-CZ" dirty="0" smtClean="0"/>
              <a:t> =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m</a:t>
            </a:r>
            <a:r>
              <a:rPr lang="cs-CZ" baseline="-25000" dirty="0" err="1" smtClean="0"/>
              <a:t>Fe</a:t>
            </a:r>
            <a:r>
              <a:rPr lang="cs-CZ" dirty="0" smtClean="0"/>
              <a:t> </a:t>
            </a:r>
            <a:r>
              <a:rPr lang="cs-CZ" dirty="0"/>
              <a:t>=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m</a:t>
            </a:r>
            <a:r>
              <a:rPr lang="cs-CZ" baseline="-25000" dirty="0" err="1" smtClean="0"/>
              <a:t>Al</a:t>
            </a:r>
            <a:r>
              <a:rPr lang="cs-CZ" dirty="0" smtClean="0"/>
              <a:t> </a:t>
            </a:r>
            <a:r>
              <a:rPr lang="cs-CZ" dirty="0"/>
              <a:t>=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87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Hustota a její jednotky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92949"/>
                <a:ext cx="8229600" cy="3740465"/>
              </a:xfrm>
            </p:spPr>
            <p:txBody>
              <a:bodyPr>
                <a:noAutofit/>
              </a:bodyPr>
              <a:lstStyle/>
              <a:p>
                <a:r>
                  <a:rPr lang="cs-CZ" sz="2800" dirty="0" smtClean="0"/>
                  <a:t>je </a:t>
                </a:r>
                <a:r>
                  <a:rPr lang="cs-CZ" sz="2800" dirty="0"/>
                  <a:t>určena hmotností 1 </a:t>
                </a:r>
                <a:r>
                  <a:rPr lang="cs-CZ" sz="2800" dirty="0" smtClean="0"/>
                  <a:t>m</a:t>
                </a:r>
                <a:r>
                  <a:rPr lang="cs-CZ" sz="2800" baseline="30000" dirty="0" smtClean="0"/>
                  <a:t>3</a:t>
                </a:r>
                <a:r>
                  <a:rPr lang="cs-CZ" sz="2800" dirty="0" smtClean="0"/>
                  <a:t> </a:t>
                </a:r>
                <a:r>
                  <a:rPr lang="cs-CZ" sz="2800" dirty="0"/>
                  <a:t>(1 </a:t>
                </a:r>
                <a:r>
                  <a:rPr lang="cs-CZ" sz="2800" dirty="0" smtClean="0"/>
                  <a:t>cm</a:t>
                </a:r>
                <a:r>
                  <a:rPr lang="cs-CZ" sz="2800" baseline="30000" dirty="0" smtClean="0"/>
                  <a:t>3</a:t>
                </a:r>
                <a:r>
                  <a:rPr lang="cs-CZ" sz="2800" dirty="0"/>
                  <a:t>) </a:t>
                </a:r>
                <a:r>
                  <a:rPr lang="cs-CZ" sz="2800" dirty="0" smtClean="0"/>
                  <a:t>látky (tedy jaká je hmotnost látky připadající na jednotku objemu)</a:t>
                </a:r>
                <a:endParaRPr lang="cs-CZ" sz="2800" dirty="0"/>
              </a:p>
              <a:p>
                <a:r>
                  <a:rPr lang="cs-CZ" sz="2800" dirty="0" smtClean="0">
                    <a:solidFill>
                      <a:srgbClr val="FF0000"/>
                    </a:solidFill>
                  </a:rPr>
                  <a:t>jednotka hustoty </a:t>
                </a:r>
                <a:r>
                  <a:rPr lang="cs-CZ" sz="2800" dirty="0">
                    <a:solidFill>
                      <a:srgbClr val="FF0000"/>
                    </a:solidFill>
                  </a:rPr>
                  <a:t>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sz="28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8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8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800" dirty="0" smtClean="0">
                    <a:solidFill>
                      <a:srgbClr val="FF0000"/>
                    </a:solidFill>
                  </a:rPr>
                  <a:t> nebo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i="0">
                            <a:solidFill>
                              <a:srgbClr val="FF0000"/>
                            </a:solidFill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8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c</m:t>
                            </m:r>
                            <m:r>
                              <m:rPr>
                                <m:sty m:val="p"/>
                              </m:rPr>
                              <a:rPr lang="cs-CZ" sz="28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8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800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cs-CZ" sz="2800" dirty="0" smtClean="0">
                    <a:solidFill>
                      <a:srgbClr val="FF0000"/>
                    </a:solidFill>
                  </a:rPr>
                  <a:t>hustotu značíme </a:t>
                </a:r>
                <a:r>
                  <a:rPr lang="cs-CZ" sz="2800" i="1" dirty="0" smtClean="0">
                    <a:solidFill>
                      <a:srgbClr val="FF0000"/>
                    </a:solidFill>
                    <a:sym typeface="Symbol"/>
                  </a:rPr>
                  <a:t> </a:t>
                </a:r>
                <a:r>
                  <a:rPr lang="cs-CZ" sz="2800" dirty="0" smtClean="0">
                    <a:sym typeface="Symbol"/>
                  </a:rPr>
                  <a:t>(„ró“ – písmeno řecké abecedy)</a:t>
                </a:r>
                <a:endParaRPr lang="cs-CZ" sz="2800" i="1" dirty="0" smtClean="0">
                  <a:solidFill>
                    <a:srgbClr val="FF0000"/>
                  </a:solidFill>
                </a:endParaRPr>
              </a:p>
              <a:p>
                <a:r>
                  <a:rPr lang="cs-CZ" sz="2800" dirty="0"/>
                  <a:t>r</a:t>
                </a:r>
                <a:r>
                  <a:rPr lang="cs-CZ" sz="2800" dirty="0" smtClean="0"/>
                  <a:t>ůzné látky mají různou hustotu – některé lze vyhledat v Matematicko-fyzikálních tabulkách (můžeme tedy např. určit, z jaké látky je těleso vyrobeno)</a:t>
                </a: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92949"/>
                <a:ext cx="8229600" cy="3740465"/>
              </a:xfrm>
              <a:blipFill rotWithShape="1">
                <a:blip r:embed="rId2"/>
                <a:stretch>
                  <a:fillRect l="-1259" t="-1466" b="-114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Hustota různých látek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Vyhledejte hustoty látek v M-F tabulkách, nezapomeňte uvést jednotky: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lato						</a:t>
            </a:r>
          </a:p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řevo borové</a:t>
            </a:r>
          </a:p>
          <a:p>
            <a:pPr marL="0" indent="0">
              <a:buNone/>
            </a:pPr>
            <a:r>
              <a:rPr lang="cs-CZ" dirty="0" smtClean="0"/>
              <a:t>polystyren</a:t>
            </a:r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oda</a:t>
            </a:r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lej</a:t>
            </a:r>
          </a:p>
          <a:p>
            <a:pPr marL="0" indent="0">
              <a:buNone/>
            </a:pPr>
            <a:r>
              <a:rPr lang="cs-CZ" dirty="0" smtClean="0"/>
              <a:t>benzin</a:t>
            </a:r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zduch</a:t>
            </a:r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xid uhličitý</a:t>
            </a:r>
          </a:p>
          <a:p>
            <a:pPr marL="0" indent="0">
              <a:buNone/>
            </a:pPr>
            <a:r>
              <a:rPr lang="cs-CZ" dirty="0" smtClean="0"/>
              <a:t>vodík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0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Převody jednotek hustoty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800" dirty="0" smtClean="0"/>
                  <a:t>Odvození:</a:t>
                </a:r>
              </a:p>
              <a:p>
                <a:pPr marL="0" indent="0">
                  <a:buNone/>
                </a:pPr>
                <a:r>
                  <a:rPr lang="cs-CZ" sz="2800" dirty="0" smtClean="0"/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b="0" i="0" smtClean="0"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800" b="0" i="0" smtClean="0">
                                <a:latin typeface="Cambria Math"/>
                              </a:rPr>
                              <m:t>cm</m:t>
                            </m:r>
                          </m:e>
                          <m:sup>
                            <m:r>
                              <a:rPr lang="cs-CZ" sz="2800" b="0" i="0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</a:rPr>
                          <m:t>0,001 </m:t>
                        </m:r>
                        <m:r>
                          <m:rPr>
                            <m:sty m:val="p"/>
                          </m:rPr>
                          <a:rPr lang="cs-CZ" sz="2800" b="0" i="0" smtClean="0">
                            <a:latin typeface="Cambria Math"/>
                          </a:rPr>
                          <m:t>kg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0,000 001 </m:t>
                        </m:r>
                        <m:sSup>
                          <m:sSupPr>
                            <m:ctrlPr>
                              <a:rPr lang="cs-CZ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800" b="0" i="0" smtClean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sz="2800" b="0" i="1" smtClean="0">
                        <a:latin typeface="Cambria Math"/>
                      </a:rPr>
                      <m:t>=1 000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b="0" i="0" smtClean="0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800" b="0" i="0" smtClean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800" b="0" i="0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800" dirty="0" smtClean="0"/>
                  <a:t>  </a:t>
                </a:r>
              </a:p>
              <a:p>
                <a:pPr marL="0" indent="0">
                  <a:buNone/>
                </a:pPr>
                <a:endParaRPr lang="cs-CZ" sz="2800" dirty="0"/>
              </a:p>
              <a:p>
                <a:pPr marL="0" indent="0">
                  <a:buNone/>
                </a:pPr>
                <a:r>
                  <a:rPr lang="cs-CZ" sz="2800" dirty="0"/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b="0" i="0" smtClean="0">
                            <a:latin typeface="Cambria Math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cs-CZ" sz="2800" i="0"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800" i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800" i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sz="280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0" smtClean="0">
                            <a:latin typeface="Cambria Math"/>
                          </a:rPr>
                          <m:t>1 000</m:t>
                        </m:r>
                        <m:r>
                          <a:rPr lang="cs-CZ" sz="2800" i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2800" i="0">
                            <a:latin typeface="Cambria Math"/>
                          </a:rPr>
                          <m:t>g</m:t>
                        </m:r>
                      </m:num>
                      <m:den>
                        <m:r>
                          <a:rPr lang="cs-CZ" sz="2800" b="0" i="0" smtClean="0">
                            <a:latin typeface="Cambria Math"/>
                          </a:rPr>
                          <m:t>1 000 000</m:t>
                        </m:r>
                        <m:r>
                          <a:rPr lang="cs-CZ" sz="2800" i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2800" b="0" i="0" smtClean="0">
                            <a:latin typeface="Cambria Math"/>
                          </a:rPr>
                          <m:t>c</m:t>
                        </m:r>
                        <m:sSup>
                          <m:sSup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800" i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800" i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sz="2800" i="0">
                        <a:latin typeface="Cambria Math"/>
                      </a:rPr>
                      <m:t>=</m:t>
                    </m:r>
                    <m:r>
                      <a:rPr lang="cs-CZ" sz="2800" b="0" i="0" smtClean="0">
                        <a:latin typeface="Cambria Math"/>
                      </a:rPr>
                      <m:t>0,00</m:t>
                    </m:r>
                    <m:r>
                      <a:rPr lang="cs-CZ" sz="2800" i="0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i="0"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800" b="0" i="0" smtClean="0">
                                <a:latin typeface="Cambria Math"/>
                              </a:rPr>
                              <m:t>c</m:t>
                            </m:r>
                            <m:r>
                              <m:rPr>
                                <m:sty m:val="p"/>
                              </m:rPr>
                              <a:rPr lang="cs-CZ" sz="2800" i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800" i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800" dirty="0"/>
                  <a:t>  </a:t>
                </a:r>
              </a:p>
              <a:p>
                <a:pPr marL="0" indent="0">
                  <a:buNone/>
                </a:pPr>
                <a:endParaRPr lang="cs-CZ" sz="2800" dirty="0" smtClean="0"/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00"/>
                    </a:solidFill>
                  </a:rPr>
                  <a:t>		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i="0">
                            <a:solidFill>
                              <a:srgbClr val="FF0000"/>
                            </a:solidFill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8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cm</m:t>
                            </m:r>
                          </m:e>
                          <m:sup>
                            <m:r>
                              <a:rPr lang="cs-CZ" sz="28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sz="2800" i="0">
                        <a:solidFill>
                          <a:srgbClr val="FF0000"/>
                        </a:solidFill>
                        <a:latin typeface="Cambria Math"/>
                      </a:rPr>
                      <m:t>=1 000</m:t>
                    </m:r>
                    <m:f>
                      <m:f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i="0">
                            <a:solidFill>
                              <a:srgbClr val="FF0000"/>
                            </a:solidFill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8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8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800" dirty="0">
                    <a:solidFill>
                      <a:srgbClr val="FF0000"/>
                    </a:solidFill>
                  </a:rPr>
                  <a:t>  </a:t>
                </a:r>
              </a:p>
              <a:p>
                <a:pPr marL="0" indent="0">
                  <a:buNone/>
                </a:pPr>
                <a:endParaRPr lang="cs-CZ" sz="1600" dirty="0"/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00"/>
                    </a:solidFill>
                  </a:rPr>
                  <a:t>		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i="0">
                            <a:solidFill>
                              <a:srgbClr val="FF0000"/>
                            </a:solidFill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8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8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sz="2800" i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800" b="0" i="0" smtClean="0">
                        <a:solidFill>
                          <a:srgbClr val="FF0000"/>
                        </a:solidFill>
                        <a:latin typeface="Cambria Math"/>
                      </a:rPr>
                      <m:t>0</m:t>
                    </m:r>
                    <m:r>
                      <a:rPr lang="cs-CZ" sz="2800" i="0">
                        <a:solidFill>
                          <a:srgbClr val="FF0000"/>
                        </a:solidFill>
                        <a:latin typeface="Cambria Math"/>
                      </a:rPr>
                      <m:t>,001</m:t>
                    </m:r>
                    <m:f>
                      <m:f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i="0">
                            <a:solidFill>
                              <a:srgbClr val="FF0000"/>
                            </a:solidFill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8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cm</m:t>
                            </m:r>
                          </m:e>
                          <m:sup>
                            <m:r>
                              <a:rPr lang="cs-CZ" sz="28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800" dirty="0">
                    <a:solidFill>
                      <a:srgbClr val="FF0000"/>
                    </a:solidFill>
                  </a:rPr>
                  <a:t> </a:t>
                </a:r>
                <a:r>
                  <a:rPr lang="cs-CZ" sz="2800" dirty="0"/>
                  <a:t> </a:t>
                </a:r>
              </a:p>
              <a:p>
                <a:pPr marL="0" indent="0">
                  <a:buNone/>
                </a:pPr>
                <a:endParaRPr lang="cs-CZ" sz="28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13" b="-97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1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Procvičování převodů jednotek hustoty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sklo	2,4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/>
                              </a:rPr>
                              <m:t>cm</m:t>
                            </m:r>
                          </m:e>
                          <m:sup>
                            <m:r>
                              <a:rPr lang="cs-CZ" b="0" i="0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= </a:t>
                </a:r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</a:p>
              <a:p>
                <a:pPr marL="0" indent="0">
                  <a:buNone/>
                </a:pPr>
                <a:r>
                  <a:rPr lang="cs-CZ" dirty="0"/>
                  <a:t>ž</a:t>
                </a:r>
                <a:r>
                  <a:rPr lang="cs-CZ" dirty="0" smtClean="0"/>
                  <a:t>elezo	7</a:t>
                </a:r>
                <a:r>
                  <a:rPr lang="cs-CZ" dirty="0"/>
                  <a:t> </a:t>
                </a:r>
                <a:r>
                  <a:rPr lang="cs-CZ" dirty="0" smtClean="0"/>
                  <a:t>800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b="0" i="0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 smtClean="0"/>
                  <a:t> =</a:t>
                </a:r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</a:p>
              <a:p>
                <a:pPr marL="0" indent="0">
                  <a:buNone/>
                </a:pPr>
                <a:r>
                  <a:rPr lang="cs-CZ" dirty="0"/>
                  <a:t>rtuť	</a:t>
                </a:r>
                <a:r>
                  <a:rPr lang="cs-CZ" dirty="0" smtClean="0"/>
                  <a:t>13,5 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cm</m:t>
                            </m:r>
                          </m:e>
                          <m:sup>
                            <m:r>
                              <a:rPr lang="cs-CZ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=</a:t>
                </a:r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</a:p>
              <a:p>
                <a:pPr marL="0" indent="0">
                  <a:buNone/>
                </a:pPr>
                <a:r>
                  <a:rPr lang="cs-CZ" dirty="0" smtClean="0"/>
                  <a:t>led</a:t>
                </a:r>
                <a:r>
                  <a:rPr lang="cs-CZ" dirty="0"/>
                  <a:t>	900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/>
                  <a:t> =</a:t>
                </a:r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262" t="-9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2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dirty="0"/>
                  <a:t>dřevo dubové	0,7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cm</m:t>
                            </m:r>
                          </m:e>
                          <m:sup>
                            <m:r>
                              <a:rPr lang="cs-CZ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=</a:t>
                </a:r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</a:p>
              <a:p>
                <a:pPr marL="0" indent="0">
                  <a:buNone/>
                </a:pPr>
                <a:r>
                  <a:rPr lang="cs-CZ" dirty="0"/>
                  <a:t>benzin		750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/>
                  <a:t> =</a:t>
                </a:r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</a:p>
              <a:p>
                <a:pPr marL="0" indent="0">
                  <a:buNone/>
                </a:pPr>
                <a:r>
                  <a:rPr lang="cs-CZ" dirty="0"/>
                  <a:t>mosaz		8,6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cm</m:t>
                            </m:r>
                          </m:e>
                          <m:sup>
                            <m:r>
                              <a:rPr lang="cs-CZ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=	 </a:t>
                </a:r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</a:p>
              <a:p>
                <a:pPr marL="0" indent="0">
                  <a:buNone/>
                </a:pPr>
                <a:r>
                  <a:rPr lang="cs-CZ" dirty="0"/>
                  <a:t>balza 		0,12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cm</m:t>
                            </m:r>
                          </m:e>
                          <m:sup>
                            <m:r>
                              <a:rPr lang="cs-CZ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=</a:t>
                </a:r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2413" t="-9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1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Procvičování převodů jednotek hustoty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</a:t>
            </a:r>
            <a:r>
              <a:rPr lang="cs-CZ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voda </a:t>
                </a:r>
                <a:r>
                  <a:rPr lang="cs-CZ" dirty="0"/>
                  <a:t>	1 000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/>
                  <a:t> =</a:t>
                </a:r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</a:p>
              <a:p>
                <a:pPr marL="0" indent="0">
                  <a:buNone/>
                </a:pPr>
                <a:r>
                  <a:rPr lang="cs-CZ" dirty="0"/>
                  <a:t>mléko	</a:t>
                </a:r>
                <a:r>
                  <a:rPr lang="cs-CZ" dirty="0" smtClean="0"/>
                  <a:t>1 </a:t>
                </a:r>
                <a:r>
                  <a:rPr lang="cs-CZ" dirty="0"/>
                  <a:t>035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/>
                  <a:t> =	</a:t>
                </a:r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</a:p>
              <a:p>
                <a:pPr marL="0" indent="0">
                  <a:buNone/>
                </a:pPr>
                <a:r>
                  <a:rPr lang="cs-CZ" dirty="0"/>
                  <a:t>měď	</a:t>
                </a:r>
                <a:r>
                  <a:rPr lang="cs-CZ" dirty="0" smtClean="0"/>
                  <a:t>8,96 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cm</m:t>
                            </m:r>
                          </m:e>
                          <m:sup>
                            <m:r>
                              <a:rPr lang="cs-CZ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=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2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4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zlato</a:t>
                </a:r>
                <a:r>
                  <a:rPr lang="cs-CZ" dirty="0"/>
                  <a:t>		19,3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cm</m:t>
                            </m:r>
                          </m:e>
                          <m:sup>
                            <m:r>
                              <a:rPr lang="cs-CZ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=	</a:t>
                </a:r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</a:p>
              <a:p>
                <a:pPr marL="0" indent="0">
                  <a:buNone/>
                </a:pPr>
                <a:r>
                  <a:rPr lang="cs-CZ" dirty="0"/>
                  <a:t>stříbro		10,5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cm</m:t>
                            </m:r>
                          </m:e>
                          <m:sup>
                            <m:r>
                              <a:rPr lang="cs-CZ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=</a:t>
                </a:r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</a:p>
              <a:p>
                <a:pPr marL="0" indent="0">
                  <a:buNone/>
                </a:pPr>
                <a:r>
                  <a:rPr lang="cs-CZ" dirty="0"/>
                  <a:t>dřevo borové	500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/>
                  <a:t> =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24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9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Určování hustoty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</a:t>
            </a:r>
            <a:r>
              <a:rPr lang="cs-CZ" dirty="0" smtClean="0"/>
              <a:t> stejnorodých těles (tedy těles z jedné látky) lze hustotu látky </a:t>
            </a:r>
            <a:r>
              <a:rPr lang="cs-CZ" dirty="0" smtClean="0">
                <a:solidFill>
                  <a:srgbClr val="FF0000"/>
                </a:solidFill>
              </a:rPr>
              <a:t>vyhledat</a:t>
            </a:r>
            <a:r>
              <a:rPr lang="cs-CZ" dirty="0" smtClean="0"/>
              <a:t> v tabulkách nebo </a:t>
            </a:r>
            <a:r>
              <a:rPr lang="cs-CZ" dirty="0" smtClean="0">
                <a:solidFill>
                  <a:srgbClr val="FF0000"/>
                </a:solidFill>
              </a:rPr>
              <a:t>vypočítat</a:t>
            </a:r>
            <a:r>
              <a:rPr lang="cs-CZ" dirty="0" smtClean="0"/>
              <a:t> z hmotnosti a objemu tělesa</a:t>
            </a:r>
          </a:p>
          <a:p>
            <a:r>
              <a:rPr lang="cs-CZ" dirty="0" smtClean="0"/>
              <a:t>u kapalin lze </a:t>
            </a:r>
            <a:r>
              <a:rPr lang="cs-CZ" dirty="0" smtClean="0">
                <a:solidFill>
                  <a:srgbClr val="FF0000"/>
                </a:solidFill>
              </a:rPr>
              <a:t>změřit</a:t>
            </a:r>
            <a:r>
              <a:rPr lang="cs-CZ" dirty="0" smtClean="0"/>
              <a:t> hustoměrem</a:t>
            </a:r>
            <a:endParaRPr lang="cs-CZ" dirty="0"/>
          </a:p>
        </p:txBody>
      </p:sp>
      <p:pic>
        <p:nvPicPr>
          <p:cNvPr id="1026" name="Picture 2" descr="C:\Users\eliska.novotna\Desktop\DOKONČIT PREZENTACE\20230802_1313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22749" y="3678452"/>
            <a:ext cx="3147732" cy="236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3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Výpočet hustoty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hustotu látky vypočítáme, jestliže hmotnost tělesa dělíme objemem tělesa, tedy: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			</a:t>
                </a:r>
                <a14:m>
                  <m:oMath xmlns:m="http://schemas.openxmlformats.org/officeDocument/2006/math">
                    <m:r>
                      <a:rPr lang="cs-CZ" sz="40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𝝆</m:t>
                    </m:r>
                    <m:r>
                      <a:rPr lang="cs-CZ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cs-CZ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𝑽</m:t>
                        </m:r>
                      </m:den>
                    </m:f>
                  </m:oMath>
                </a14:m>
                <a:endParaRPr lang="cs-CZ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47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8578</TotalTime>
  <Words>579</Words>
  <Application>Microsoft Office PowerPoint</Application>
  <PresentationFormat>Předvádění na obrazovce (4:3)</PresentationFormat>
  <Paragraphs>129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Hustota</vt:lpstr>
      <vt:lpstr>Odhadněte hmotnost krychliček o objemu 1 cm3</vt:lpstr>
      <vt:lpstr>Hustota a její jednotky</vt:lpstr>
      <vt:lpstr>Hustota různých látek</vt:lpstr>
      <vt:lpstr>Převody jednotek hustoty</vt:lpstr>
      <vt:lpstr>Procvičování převodů jednotek hustoty</vt:lpstr>
      <vt:lpstr>Procvičování převodů jednotek hustoty</vt:lpstr>
      <vt:lpstr>Určování hustoty</vt:lpstr>
      <vt:lpstr>Výpočet hustoty</vt:lpstr>
      <vt:lpstr>Výpočet hustoty</vt:lpstr>
      <vt:lpstr>Postup při řešení slovních úloh</vt:lpstr>
      <vt:lpstr>Výpočet hmotnosti a objemu u stejnorodých těles</vt:lpstr>
      <vt:lpstr>Výpočet hustoty, hmotnosti nebo objemu</vt:lpstr>
      <vt:lpstr>Výpočet hustoty, hmotnosti nebo objemu</vt:lpstr>
      <vt:lpstr>Výpočet hustoty, hmotnosti nebo objemu</vt:lpstr>
      <vt:lpstr>Postup při určení hustoty látky daného tělesa</vt:lpstr>
      <vt:lpstr>Praktická úloha – určení hustoty látky daného tělesa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141</cp:revision>
  <dcterms:created xsi:type="dcterms:W3CDTF">2022-07-31T09:19:12Z</dcterms:created>
  <dcterms:modified xsi:type="dcterms:W3CDTF">2023-10-15T06:53:23Z</dcterms:modified>
</cp:coreProperties>
</file>