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7"/>
  </p:notesMasterIdLst>
  <p:sldIdLst>
    <p:sldId id="256" r:id="rId2"/>
    <p:sldId id="257" r:id="rId3"/>
    <p:sldId id="274" r:id="rId4"/>
    <p:sldId id="273" r:id="rId5"/>
    <p:sldId id="258" r:id="rId6"/>
    <p:sldId id="259" r:id="rId7"/>
    <p:sldId id="275" r:id="rId8"/>
    <p:sldId id="276" r:id="rId9"/>
    <p:sldId id="277" r:id="rId10"/>
    <p:sldId id="260" r:id="rId11"/>
    <p:sldId id="261" r:id="rId12"/>
    <p:sldId id="262" r:id="rId13"/>
    <p:sldId id="263" r:id="rId14"/>
    <p:sldId id="264" r:id="rId15"/>
    <p:sldId id="27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680" autoAdjust="0"/>
  </p:normalViewPr>
  <p:slideViewPr>
    <p:cSldViewPr>
      <p:cViewPr varScale="1">
        <p:scale>
          <a:sx n="83" d="100"/>
          <a:sy n="83" d="100"/>
        </p:scale>
        <p:origin x="-1411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59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ECFE6-D8F3-40D2-B79B-FC5D3AB79A4D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A7C83-3208-4232-97DD-E098BCA6A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563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3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1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93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49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28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47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94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33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25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12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19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4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Meteorologie</a:t>
            </a:r>
            <a:br>
              <a:rPr lang="cs-CZ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Ing. Eliška Novotná</a:t>
            </a:r>
          </a:p>
          <a:p>
            <a:r>
              <a:rPr lang="cs-CZ" dirty="0" smtClean="0"/>
              <a:t>ZŠ Praha 10, Nad Vodovodem 460/81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42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Srážky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s</a:t>
            </a:r>
            <a:r>
              <a:rPr lang="cs-CZ" dirty="0" smtClean="0">
                <a:solidFill>
                  <a:srgbClr val="FF0000"/>
                </a:solidFill>
              </a:rPr>
              <a:t>rážky </a:t>
            </a:r>
            <a:r>
              <a:rPr lang="cs-CZ" dirty="0" smtClean="0"/>
              <a:t>– padají z oblak v kapalném nebo pevném skupenství – </a:t>
            </a:r>
            <a:r>
              <a:rPr lang="cs-CZ" dirty="0">
                <a:solidFill>
                  <a:srgbClr val="FF0000"/>
                </a:solidFill>
              </a:rPr>
              <a:t>déšť, krupky, kroupy, </a:t>
            </a:r>
            <a:r>
              <a:rPr lang="cs-CZ" dirty="0" smtClean="0">
                <a:solidFill>
                  <a:srgbClr val="FF0000"/>
                </a:solidFill>
              </a:rPr>
              <a:t>sníh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srážkoměr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ombrograf</a:t>
            </a:r>
            <a:r>
              <a:rPr lang="cs-CZ" dirty="0" smtClean="0"/>
              <a:t> </a:t>
            </a:r>
            <a:r>
              <a:rPr lang="cs-CZ" dirty="0"/>
              <a:t>(zaznamenává počet srážek v mm v závislosti na čase)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další druhy srážek</a:t>
            </a:r>
            <a:r>
              <a:rPr lang="cs-CZ" dirty="0" smtClean="0"/>
              <a:t>: </a:t>
            </a:r>
            <a:r>
              <a:rPr lang="cs-CZ" dirty="0" smtClean="0">
                <a:solidFill>
                  <a:srgbClr val="FF0000"/>
                </a:solidFill>
              </a:rPr>
              <a:t>rosa </a:t>
            </a:r>
            <a:r>
              <a:rPr lang="cs-CZ" dirty="0" smtClean="0"/>
              <a:t>(přes noc na předmětech chladnějších než vzduch), </a:t>
            </a:r>
            <a:r>
              <a:rPr lang="cs-CZ" dirty="0" smtClean="0">
                <a:solidFill>
                  <a:srgbClr val="FF0000"/>
                </a:solidFill>
              </a:rPr>
              <a:t>jinovatka</a:t>
            </a:r>
            <a:r>
              <a:rPr lang="cs-CZ" dirty="0" smtClean="0"/>
              <a:t> (zmrzlá vodní pára obsažená ve vzduchu při teplotách pod nulou), </a:t>
            </a:r>
            <a:r>
              <a:rPr lang="cs-CZ" dirty="0" smtClean="0">
                <a:solidFill>
                  <a:srgbClr val="FF0000"/>
                </a:solidFill>
              </a:rPr>
              <a:t>mlha </a:t>
            </a:r>
            <a:r>
              <a:rPr lang="cs-CZ" dirty="0" smtClean="0"/>
              <a:t>(shluk vodních kapének vznášející se ve vzduchu, který je blízko stavu nasycení vodní parou), </a:t>
            </a:r>
            <a:r>
              <a:rPr lang="cs-CZ" dirty="0" smtClean="0">
                <a:solidFill>
                  <a:srgbClr val="FF0000"/>
                </a:solidFill>
              </a:rPr>
              <a:t>námraza</a:t>
            </a:r>
            <a:r>
              <a:rPr lang="cs-CZ" dirty="0" smtClean="0"/>
              <a:t> (usazení mlhy a její následné zmrznutí na povrchu předmětů)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4199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p</a:t>
            </a:r>
            <a:r>
              <a:rPr lang="cs-CZ" dirty="0" smtClean="0">
                <a:solidFill>
                  <a:srgbClr val="FF0000"/>
                </a:solidFill>
              </a:rPr>
              <a:t>odnebí (klima) </a:t>
            </a:r>
            <a:r>
              <a:rPr lang="cs-CZ" dirty="0" smtClean="0"/>
              <a:t>– je dlouhodobý stav počasí, velký vliv má na něj blízkost vodní plochy – je rozdíl mezi kontinentálním a oceánských podnebím</a:t>
            </a:r>
          </a:p>
          <a:p>
            <a:r>
              <a:rPr lang="cs-CZ" dirty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ronta</a:t>
            </a:r>
            <a:r>
              <a:rPr lang="cs-CZ" dirty="0" smtClean="0"/>
              <a:t> – plocha, která od sebe ohraničuje vrstvu studeného a teplého vzduchu</a:t>
            </a:r>
          </a:p>
          <a:p>
            <a:r>
              <a:rPr lang="cs-CZ" dirty="0" smtClean="0"/>
              <a:t>studený vzduch má větší hustotu – je níže, má tvar klínu</a:t>
            </a:r>
          </a:p>
          <a:p>
            <a:r>
              <a:rPr lang="cs-CZ" dirty="0"/>
              <a:t>v</a:t>
            </a:r>
            <a:r>
              <a:rPr lang="cs-CZ" dirty="0" smtClean="0"/>
              <a:t> případě, že se teplý vzduch pohybuje rychleji než studený – teplá fronta, opačně studená fronta</a:t>
            </a:r>
          </a:p>
          <a:p>
            <a:r>
              <a:rPr lang="cs-CZ" dirty="0">
                <a:solidFill>
                  <a:srgbClr val="FF0000"/>
                </a:solidFill>
              </a:rPr>
              <a:t>s</a:t>
            </a:r>
            <a:r>
              <a:rPr lang="cs-CZ" dirty="0" smtClean="0">
                <a:solidFill>
                  <a:srgbClr val="FF0000"/>
                </a:solidFill>
              </a:rPr>
              <a:t>tudená fronta </a:t>
            </a:r>
            <a:r>
              <a:rPr lang="cs-CZ" dirty="0" smtClean="0"/>
              <a:t>– rychlý příchod, pokles tlaku a teploty, déšť, bouřky</a:t>
            </a:r>
          </a:p>
          <a:p>
            <a:r>
              <a:rPr lang="cs-CZ" dirty="0">
                <a:solidFill>
                  <a:srgbClr val="FF0000"/>
                </a:solidFill>
              </a:rPr>
              <a:t>t</a:t>
            </a:r>
            <a:r>
              <a:rPr lang="cs-CZ" dirty="0" smtClean="0">
                <a:solidFill>
                  <a:srgbClr val="FF0000"/>
                </a:solidFill>
              </a:rPr>
              <a:t>eplá fronta </a:t>
            </a:r>
            <a:r>
              <a:rPr lang="cs-CZ" dirty="0" smtClean="0"/>
              <a:t>– oteplení, mírný vytrvalý déšť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1698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Znečišťování atmosféry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zdroje </a:t>
            </a:r>
            <a:r>
              <a:rPr lang="cs-CZ" dirty="0"/>
              <a:t>- přírodní nebo </a:t>
            </a:r>
            <a:r>
              <a:rPr lang="cs-CZ" dirty="0" smtClean="0"/>
              <a:t>produkty </a:t>
            </a:r>
            <a:r>
              <a:rPr lang="cs-CZ" dirty="0"/>
              <a:t>lidské </a:t>
            </a:r>
            <a:r>
              <a:rPr lang="cs-CZ" dirty="0" smtClean="0"/>
              <a:t>činnosti</a:t>
            </a:r>
            <a:endParaRPr lang="cs-CZ" dirty="0"/>
          </a:p>
          <a:p>
            <a:r>
              <a:rPr lang="cs-CZ" dirty="0"/>
              <a:t>pevné </a:t>
            </a:r>
            <a:r>
              <a:rPr lang="cs-CZ" dirty="0" smtClean="0"/>
              <a:t>částice (sopky</a:t>
            </a:r>
            <a:r>
              <a:rPr lang="cs-CZ" dirty="0"/>
              <a:t>, vítr - spalování, </a:t>
            </a:r>
            <a:r>
              <a:rPr lang="cs-CZ" dirty="0" smtClean="0"/>
              <a:t>průmysl)</a:t>
            </a:r>
            <a:endParaRPr lang="cs-CZ" dirty="0"/>
          </a:p>
          <a:p>
            <a:r>
              <a:rPr lang="cs-CZ" dirty="0"/>
              <a:t>sloučeniny </a:t>
            </a:r>
            <a:r>
              <a:rPr lang="cs-CZ" dirty="0" smtClean="0"/>
              <a:t>síry (bakteriální </a:t>
            </a:r>
            <a:r>
              <a:rPr lang="cs-CZ" dirty="0"/>
              <a:t>činnost, sopky - spalování pevných paliv, </a:t>
            </a:r>
            <a:r>
              <a:rPr lang="cs-CZ" dirty="0" smtClean="0"/>
              <a:t>průmysl)</a:t>
            </a:r>
            <a:endParaRPr lang="cs-CZ" dirty="0"/>
          </a:p>
          <a:p>
            <a:r>
              <a:rPr lang="cs-CZ" dirty="0"/>
              <a:t>oxid </a:t>
            </a:r>
            <a:r>
              <a:rPr lang="cs-CZ" dirty="0" smtClean="0"/>
              <a:t>uhelnatý (sopky</a:t>
            </a:r>
            <a:r>
              <a:rPr lang="cs-CZ" dirty="0"/>
              <a:t>, lesní požáry - spalovací motory, spalování pevných </a:t>
            </a:r>
            <a:r>
              <a:rPr lang="cs-CZ" dirty="0" smtClean="0"/>
              <a:t>paliv)</a:t>
            </a:r>
            <a:endParaRPr lang="cs-CZ" dirty="0"/>
          </a:p>
          <a:p>
            <a:r>
              <a:rPr lang="cs-CZ" dirty="0"/>
              <a:t>oxid </a:t>
            </a:r>
            <a:r>
              <a:rPr lang="cs-CZ" dirty="0" smtClean="0"/>
              <a:t>uhličitý (sopky </a:t>
            </a:r>
            <a:r>
              <a:rPr lang="cs-CZ" dirty="0"/>
              <a:t>- spalování pevných </a:t>
            </a:r>
            <a:r>
              <a:rPr lang="cs-CZ" dirty="0" smtClean="0"/>
              <a:t>paliv)</a:t>
            </a:r>
            <a:endParaRPr lang="cs-CZ" dirty="0"/>
          </a:p>
          <a:p>
            <a:r>
              <a:rPr lang="cs-CZ" dirty="0"/>
              <a:t>u</a:t>
            </a:r>
            <a:r>
              <a:rPr lang="cs-CZ" dirty="0" smtClean="0"/>
              <a:t>hlovodíky (bakteriální </a:t>
            </a:r>
            <a:r>
              <a:rPr lang="cs-CZ" dirty="0"/>
              <a:t>činnost - spalovací </a:t>
            </a:r>
            <a:r>
              <a:rPr lang="cs-CZ" dirty="0" smtClean="0"/>
              <a:t>motory)</a:t>
            </a:r>
            <a:endParaRPr lang="cs-CZ" dirty="0"/>
          </a:p>
          <a:p>
            <a:r>
              <a:rPr lang="cs-CZ" dirty="0"/>
              <a:t>sloučeniny </a:t>
            </a:r>
            <a:r>
              <a:rPr lang="cs-CZ" dirty="0" smtClean="0"/>
              <a:t>dusíku (bakteriální </a:t>
            </a:r>
            <a:r>
              <a:rPr lang="cs-CZ" dirty="0"/>
              <a:t>činnost - spalovací </a:t>
            </a:r>
            <a:r>
              <a:rPr lang="cs-CZ" dirty="0" smtClean="0"/>
              <a:t>procesy)</a:t>
            </a:r>
            <a:endParaRPr lang="cs-CZ" dirty="0"/>
          </a:p>
        </p:txBody>
      </p:sp>
      <p:pic>
        <p:nvPicPr>
          <p:cNvPr id="4" name="Picture 2" descr="C:\Users\eliska.novotna\Desktop\DOKONČIT PREZENTACE\20230802_12401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88" y="5475690"/>
            <a:ext cx="1835432" cy="137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779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Klimatická změna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ozón</a:t>
            </a:r>
            <a:r>
              <a:rPr lang="cs-CZ" dirty="0" smtClean="0"/>
              <a:t> (O</a:t>
            </a:r>
            <a:r>
              <a:rPr lang="cs-CZ" sz="3500" baseline="-25000" dirty="0" smtClean="0"/>
              <a:t>3</a:t>
            </a:r>
            <a:r>
              <a:rPr lang="cs-CZ" dirty="0" smtClean="0"/>
              <a:t>)</a:t>
            </a:r>
            <a:r>
              <a:rPr lang="cs-CZ" dirty="0" smtClean="0">
                <a:solidFill>
                  <a:srgbClr val="FF0000"/>
                </a:solidFill>
              </a:rPr>
              <a:t> troposférický </a:t>
            </a:r>
            <a:r>
              <a:rPr lang="cs-CZ" dirty="0" smtClean="0"/>
              <a:t>– přízemní - negativní </a:t>
            </a:r>
            <a:r>
              <a:rPr lang="cs-CZ" dirty="0"/>
              <a:t>- jedovatá a škodlivá </a:t>
            </a:r>
            <a:r>
              <a:rPr lang="cs-CZ" dirty="0" smtClean="0"/>
              <a:t>látka (vzniká např. za horkých slunných dní v místech s vysokou koncentrací výfukových plynů)</a:t>
            </a:r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ozón</a:t>
            </a:r>
            <a:r>
              <a:rPr lang="cs-CZ" dirty="0"/>
              <a:t> (O</a:t>
            </a:r>
            <a:r>
              <a:rPr lang="cs-CZ" sz="3500" baseline="-25000" dirty="0"/>
              <a:t>3</a:t>
            </a:r>
            <a:r>
              <a:rPr lang="cs-CZ" dirty="0"/>
              <a:t>)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stratosférický</a:t>
            </a:r>
            <a:r>
              <a:rPr lang="cs-CZ" dirty="0" smtClean="0"/>
              <a:t> </a:t>
            </a:r>
            <a:r>
              <a:rPr lang="cs-CZ" dirty="0"/>
              <a:t>- pozitivní - zeslabuje vliv nadměrného množství UV záření ze Slunce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ozónová díra </a:t>
            </a:r>
            <a:r>
              <a:rPr lang="cs-CZ" dirty="0"/>
              <a:t>- úbytek stratosférického ozonu </a:t>
            </a:r>
            <a:r>
              <a:rPr lang="cs-CZ" dirty="0" smtClean="0"/>
              <a:t>(rozpouštěn především chlor-fluorovodíky </a:t>
            </a:r>
            <a:r>
              <a:rPr lang="cs-CZ" dirty="0"/>
              <a:t>- freony)</a:t>
            </a:r>
          </a:p>
          <a:p>
            <a:r>
              <a:rPr lang="cs-CZ" dirty="0"/>
              <a:t>t</a:t>
            </a:r>
            <a:r>
              <a:rPr lang="cs-CZ" dirty="0" smtClean="0"/>
              <a:t>zv. </a:t>
            </a:r>
            <a:r>
              <a:rPr lang="cs-CZ" dirty="0" smtClean="0">
                <a:solidFill>
                  <a:srgbClr val="FF0000"/>
                </a:solidFill>
              </a:rPr>
              <a:t>Montrealský protokol z r. 1989 </a:t>
            </a:r>
            <a:r>
              <a:rPr lang="cs-CZ" dirty="0" smtClean="0"/>
              <a:t>– zákaz látek poškozujících ozónovou díru </a:t>
            </a:r>
          </a:p>
          <a:p>
            <a:r>
              <a:rPr lang="cs-CZ" dirty="0"/>
              <a:t>d</a:t>
            </a:r>
            <a:r>
              <a:rPr lang="cs-CZ" dirty="0" smtClean="0"/>
              <a:t>íky tomu zásadní zlepšení  - </a:t>
            </a:r>
            <a:r>
              <a:rPr lang="cs-CZ" dirty="0" smtClean="0">
                <a:solidFill>
                  <a:srgbClr val="FF0000"/>
                </a:solidFill>
              </a:rPr>
              <a:t>zacelení ozónové díry </a:t>
            </a:r>
            <a:r>
              <a:rPr lang="cs-CZ" dirty="0" smtClean="0"/>
              <a:t>se nad většinou planety předpokládá </a:t>
            </a:r>
            <a:r>
              <a:rPr lang="cs-CZ" dirty="0" smtClean="0">
                <a:solidFill>
                  <a:srgbClr val="FF0000"/>
                </a:solidFill>
              </a:rPr>
              <a:t>do roku 2040</a:t>
            </a:r>
            <a:r>
              <a:rPr lang="cs-CZ" dirty="0" smtClean="0"/>
              <a:t>, na pólech to bude později (Arktida – r. 2045, Antarktida – r. 2066)</a:t>
            </a:r>
          </a:p>
          <a:p>
            <a:r>
              <a:rPr lang="cs-CZ" dirty="0"/>
              <a:t>z</a:t>
            </a:r>
            <a:r>
              <a:rPr lang="cs-CZ" dirty="0" smtClean="0"/>
              <a:t>acelení ozónové díry přispívá k pomalejšímu oteplování planety, navíc precedens při řešení klimatické změny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778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Klimatická změna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skleníkový </a:t>
            </a:r>
            <a:r>
              <a:rPr lang="cs-CZ" dirty="0" smtClean="0">
                <a:solidFill>
                  <a:srgbClr val="FF0000"/>
                </a:solidFill>
              </a:rPr>
              <a:t>efekt</a:t>
            </a:r>
            <a:r>
              <a:rPr lang="cs-CZ" dirty="0" smtClean="0"/>
              <a:t> - způsoben </a:t>
            </a:r>
            <a:r>
              <a:rPr lang="cs-CZ" dirty="0"/>
              <a:t>skleníkovými plyny </a:t>
            </a:r>
            <a:r>
              <a:rPr lang="cs-CZ" dirty="0" smtClean="0"/>
              <a:t>(70% oxid </a:t>
            </a:r>
            <a:r>
              <a:rPr lang="cs-CZ" dirty="0"/>
              <a:t>uhličitý, </a:t>
            </a:r>
            <a:r>
              <a:rPr lang="cs-CZ" dirty="0" smtClean="0"/>
              <a:t>30% metan</a:t>
            </a:r>
            <a:r>
              <a:rPr lang="cs-CZ" dirty="0"/>
              <a:t>, oxid </a:t>
            </a:r>
            <a:r>
              <a:rPr lang="cs-CZ" dirty="0" smtClean="0"/>
              <a:t>dusný a další)</a:t>
            </a:r>
          </a:p>
          <a:p>
            <a:r>
              <a:rPr lang="cs-CZ" dirty="0" smtClean="0"/>
              <a:t>dochází </a:t>
            </a:r>
            <a:r>
              <a:rPr lang="cs-CZ" dirty="0"/>
              <a:t>k </a:t>
            </a:r>
            <a:r>
              <a:rPr lang="cs-CZ" dirty="0">
                <a:solidFill>
                  <a:srgbClr val="FF0000"/>
                </a:solidFill>
              </a:rPr>
              <a:t>nadměrnému oteplování Země </a:t>
            </a:r>
            <a:r>
              <a:rPr lang="cs-CZ" dirty="0"/>
              <a:t>- není možné odvádět tepelné záření zpátky do </a:t>
            </a:r>
            <a:r>
              <a:rPr lang="cs-CZ" dirty="0" smtClean="0"/>
              <a:t>vesmíru (záření vycházející ze Země je především v infračerveném pásmu a je silně pohlcováno molekulami CO</a:t>
            </a:r>
            <a:r>
              <a:rPr lang="cs-CZ" baseline="-25000" dirty="0" smtClean="0"/>
              <a:t>2</a:t>
            </a:r>
            <a:r>
              <a:rPr lang="cs-CZ" dirty="0" smtClean="0"/>
              <a:t>)</a:t>
            </a:r>
          </a:p>
          <a:p>
            <a:r>
              <a:rPr lang="cs-CZ" dirty="0"/>
              <a:t>v</a:t>
            </a:r>
            <a:r>
              <a:rPr lang="cs-CZ" dirty="0" smtClean="0"/>
              <a:t>ypouštění aerosolů (mikročástice – prach, kouř, pyly) má naopak ochlazují efekt (vznikají mraky bránící slunečnímu záření) – přibližně se to vyrovná s ostatními skleníkovými plyny</a:t>
            </a:r>
          </a:p>
          <a:p>
            <a:r>
              <a:rPr lang="cs-CZ" dirty="0"/>
              <a:t>m</a:t>
            </a:r>
            <a:r>
              <a:rPr lang="cs-CZ" dirty="0" smtClean="0"/>
              <a:t>nožství emisí CO</a:t>
            </a:r>
            <a:r>
              <a:rPr lang="cs-CZ" baseline="-25000" dirty="0" smtClean="0"/>
              <a:t>2</a:t>
            </a:r>
            <a:r>
              <a:rPr lang="cs-CZ" dirty="0" smtClean="0"/>
              <a:t> tedy způsobuje oteplování planety</a:t>
            </a:r>
          </a:p>
          <a:p>
            <a:r>
              <a:rPr lang="cs-CZ" dirty="0"/>
              <a:t>d</a:t>
            </a:r>
            <a:r>
              <a:rPr lang="cs-CZ" dirty="0" smtClean="0"/>
              <a:t>ůsledkem je </a:t>
            </a:r>
            <a:r>
              <a:rPr lang="cs-CZ" dirty="0" smtClean="0">
                <a:solidFill>
                  <a:srgbClr val="FF0000"/>
                </a:solidFill>
              </a:rPr>
              <a:t>tání ledovců, vzestup hladiny oceánů, dlouhodobá sucha, častější vlny veder, extrémní projevy počasí</a:t>
            </a:r>
          </a:p>
          <a:p>
            <a:r>
              <a:rPr lang="cs-CZ" dirty="0" smtClean="0"/>
              <a:t>dopady </a:t>
            </a:r>
            <a:r>
              <a:rPr lang="cs-CZ" dirty="0"/>
              <a:t>změny klimatu na společnost i </a:t>
            </a:r>
            <a:r>
              <a:rPr lang="cs-CZ" dirty="0" smtClean="0"/>
              <a:t>přírodu závisí na rychlosti oteplování planety</a:t>
            </a:r>
          </a:p>
        </p:txBody>
      </p:sp>
    </p:spTree>
    <p:extLst>
      <p:ext uri="{BB962C8B-B14F-4D97-AF65-F5344CB8AC3E}">
        <p14:creationId xmlns:p14="http://schemas.microsoft.com/office/powerpoint/2010/main" val="2357520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Klimatická změna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Klimatická konference – Paříž 2015 - </a:t>
            </a:r>
            <a:r>
              <a:rPr lang="cs-CZ" dirty="0">
                <a:solidFill>
                  <a:srgbClr val="FF0000"/>
                </a:solidFill>
              </a:rPr>
              <a:t>Pařížská dohoda </a:t>
            </a:r>
            <a:r>
              <a:rPr lang="cs-CZ" dirty="0"/>
              <a:t>– má omezit emise skleníkových plynů – původně ji podepsalo 177, k  únoru 2021 již 195 účastníků Rámcové úmluvy OSN o změně klimatu (včetně největších producentů – Čína, USA, Indie)</a:t>
            </a:r>
          </a:p>
          <a:p>
            <a:r>
              <a:rPr lang="cs-CZ" dirty="0"/>
              <a:t>deklaruje úsilí, aby </a:t>
            </a:r>
            <a:r>
              <a:rPr lang="cs-CZ" dirty="0">
                <a:solidFill>
                  <a:srgbClr val="FF0000"/>
                </a:solidFill>
              </a:rPr>
              <a:t>nárůst průměrné globální teploty nepřesáhl 1,5°C </a:t>
            </a:r>
            <a:r>
              <a:rPr lang="cs-CZ" dirty="0" smtClean="0"/>
              <a:t>oproti předindustriálnímu období (hranice </a:t>
            </a:r>
            <a:r>
              <a:rPr lang="cs-CZ" dirty="0"/>
              <a:t>pro překročení tzv. bodů zlomu – zásadní změny např. proudění</a:t>
            </a:r>
            <a:r>
              <a:rPr lang="cs-CZ" dirty="0" smtClean="0"/>
              <a:t>)</a:t>
            </a:r>
          </a:p>
          <a:p>
            <a:r>
              <a:rPr lang="cs-CZ" dirty="0" smtClean="0"/>
              <a:t>snaha o </a:t>
            </a:r>
            <a:r>
              <a:rPr lang="cs-CZ" dirty="0" smtClean="0">
                <a:solidFill>
                  <a:srgbClr val="FF0000"/>
                </a:solidFill>
              </a:rPr>
              <a:t>uhlíkovou neutralitu</a:t>
            </a:r>
            <a:r>
              <a:rPr lang="cs-CZ" dirty="0" smtClean="0"/>
              <a:t> (</a:t>
            </a:r>
            <a:r>
              <a:rPr lang="cs-CZ" dirty="0" err="1" smtClean="0"/>
              <a:t>net-zero</a:t>
            </a:r>
            <a:r>
              <a:rPr lang="cs-CZ" dirty="0" smtClean="0"/>
              <a:t> </a:t>
            </a:r>
            <a:r>
              <a:rPr lang="cs-CZ" dirty="0" err="1" smtClean="0"/>
              <a:t>carbon</a:t>
            </a:r>
            <a:r>
              <a:rPr lang="cs-CZ" dirty="0" smtClean="0"/>
              <a:t>) do roku 2050 (kolik stát či firma vypustí emisí CO</a:t>
            </a:r>
            <a:r>
              <a:rPr lang="cs-CZ" baseline="-25000" dirty="0" smtClean="0"/>
              <a:t>2</a:t>
            </a:r>
            <a:r>
              <a:rPr lang="cs-CZ" dirty="0" smtClean="0"/>
              <a:t>, tolik jich odstraní)</a:t>
            </a:r>
          </a:p>
          <a:p>
            <a:r>
              <a:rPr lang="cs-CZ" dirty="0">
                <a:solidFill>
                  <a:srgbClr val="FF0000"/>
                </a:solidFill>
              </a:rPr>
              <a:t>k</a:t>
            </a:r>
            <a:r>
              <a:rPr lang="cs-CZ" dirty="0" smtClean="0">
                <a:solidFill>
                  <a:srgbClr val="FF0000"/>
                </a:solidFill>
              </a:rPr>
              <a:t>limatická neutralita</a:t>
            </a:r>
            <a:r>
              <a:rPr lang="cs-CZ" dirty="0" smtClean="0"/>
              <a:t> (</a:t>
            </a:r>
            <a:r>
              <a:rPr lang="cs-CZ" dirty="0" err="1"/>
              <a:t>climate</a:t>
            </a:r>
            <a:r>
              <a:rPr lang="cs-CZ" dirty="0"/>
              <a:t> neutrality, </a:t>
            </a:r>
            <a:r>
              <a:rPr lang="cs-CZ" dirty="0" err="1"/>
              <a:t>net-zero</a:t>
            </a:r>
            <a:r>
              <a:rPr lang="cs-CZ" dirty="0"/>
              <a:t> </a:t>
            </a:r>
            <a:r>
              <a:rPr lang="cs-CZ" dirty="0" err="1" smtClean="0"/>
              <a:t>emissions</a:t>
            </a:r>
            <a:r>
              <a:rPr lang="cs-CZ" dirty="0" smtClean="0"/>
              <a:t>) – ta se týká všech skleníkových plynů</a:t>
            </a:r>
          </a:p>
          <a:p>
            <a:r>
              <a:rPr lang="cs-CZ" dirty="0" smtClean="0"/>
              <a:t>každý stát (firma) k tomu přistupuje jinak – někdo řeší jenom uhlíkovou neutralitu, důležité je rozlišení teritoriálních emisí, emisí </a:t>
            </a:r>
            <a:r>
              <a:rPr lang="cs-CZ" dirty="0"/>
              <a:t>ze spotřeby </a:t>
            </a:r>
            <a:endParaRPr lang="cs-CZ" dirty="0" smtClean="0"/>
          </a:p>
          <a:p>
            <a:r>
              <a:rPr lang="cs-CZ" dirty="0" smtClean="0"/>
              <a:t>např. Microsoft po </a:t>
            </a:r>
            <a:r>
              <a:rPr lang="cs-CZ" dirty="0"/>
              <a:t>dosažení čisté nuly v </a:t>
            </a:r>
            <a:r>
              <a:rPr lang="cs-CZ" dirty="0" smtClean="0"/>
              <a:t>roce </a:t>
            </a:r>
            <a:r>
              <a:rPr lang="cs-CZ" dirty="0"/>
              <a:t>2030 chce být uhlíkově negativní a do roku 2050 odčerpat z atmosféry veškeré emise vyprodukované za celou dobu existence </a:t>
            </a:r>
            <a:r>
              <a:rPr lang="cs-CZ" dirty="0" smtClean="0"/>
              <a:t>firmy - tedy </a:t>
            </a:r>
            <a:r>
              <a:rPr lang="cs-CZ" dirty="0"/>
              <a:t>od roku </a:t>
            </a:r>
            <a:r>
              <a:rPr lang="cs-CZ" dirty="0" smtClean="0"/>
              <a:t>1975)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0161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Meteorologie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meteorologie</a:t>
            </a:r>
            <a:r>
              <a:rPr lang="cs-CZ" sz="2800" dirty="0" smtClean="0"/>
              <a:t> </a:t>
            </a:r>
            <a:r>
              <a:rPr lang="cs-CZ" sz="2800" dirty="0"/>
              <a:t>- věda, která se zabývá </a:t>
            </a:r>
            <a:r>
              <a:rPr lang="cs-CZ" sz="2800" dirty="0" smtClean="0"/>
              <a:t>počasím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počasí</a:t>
            </a:r>
            <a:r>
              <a:rPr lang="cs-CZ" sz="2800" dirty="0" smtClean="0"/>
              <a:t> - stav atmosféry v určitém místě a čase</a:t>
            </a:r>
          </a:p>
          <a:p>
            <a:r>
              <a:rPr lang="cs-CZ" sz="2800" dirty="0" smtClean="0"/>
              <a:t>význam meteorologie: průmysl, zemědělství, doprava, zábava, běžný život,…</a:t>
            </a:r>
          </a:p>
          <a:p>
            <a:r>
              <a:rPr lang="cs-CZ" sz="2800" dirty="0">
                <a:solidFill>
                  <a:srgbClr val="FF0000"/>
                </a:solidFill>
              </a:rPr>
              <a:t>m</a:t>
            </a:r>
            <a:r>
              <a:rPr lang="cs-CZ" sz="2800" dirty="0" smtClean="0">
                <a:solidFill>
                  <a:srgbClr val="FF0000"/>
                </a:solidFill>
              </a:rPr>
              <a:t>eteorologická měření </a:t>
            </a:r>
            <a:r>
              <a:rPr lang="cs-CZ" sz="2800" dirty="0" smtClean="0"/>
              <a:t>– v meteorologických stanicích, z meteorologických družic (METEOSAT = </a:t>
            </a:r>
            <a:r>
              <a:rPr lang="cs-CZ" sz="2800" dirty="0" err="1" smtClean="0"/>
              <a:t>Meteorological</a:t>
            </a:r>
            <a:r>
              <a:rPr lang="cs-CZ" sz="2800" dirty="0" smtClean="0"/>
              <a:t> </a:t>
            </a:r>
            <a:r>
              <a:rPr lang="cs-CZ" sz="2800" dirty="0" err="1" smtClean="0"/>
              <a:t>Satellite</a:t>
            </a:r>
            <a:r>
              <a:rPr lang="cs-CZ" sz="2800" dirty="0" smtClean="0"/>
              <a:t>)</a:t>
            </a:r>
          </a:p>
          <a:p>
            <a:r>
              <a:rPr lang="cs-CZ" sz="2800" dirty="0"/>
              <a:t>m</a:t>
            </a:r>
            <a:r>
              <a:rPr lang="cs-CZ" sz="2800" dirty="0" smtClean="0"/>
              <a:t>eteorologové sledují, jakým směrem se proudící vzduch pohybuje a jeho další vlastnosti (teplotu, nasycení vodními parami, v jaké výšce se pohybuje,…)</a:t>
            </a:r>
          </a:p>
        </p:txBody>
      </p:sp>
    </p:spTree>
    <p:extLst>
      <p:ext uri="{BB962C8B-B14F-4D97-AF65-F5344CB8AC3E}">
        <p14:creationId xmlns:p14="http://schemas.microsoft.com/office/powerpoint/2010/main" val="1170068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Předpověď počasí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z</a:t>
            </a:r>
            <a:r>
              <a:rPr lang="cs-CZ" sz="2800" dirty="0" smtClean="0"/>
              <a:t> výsledků měření sestavují </a:t>
            </a:r>
            <a:r>
              <a:rPr lang="cs-CZ" sz="2800" dirty="0" smtClean="0">
                <a:solidFill>
                  <a:srgbClr val="FF0000"/>
                </a:solidFill>
              </a:rPr>
              <a:t>předpovědi počasí </a:t>
            </a:r>
            <a:r>
              <a:rPr lang="cs-CZ" sz="2800" dirty="0" smtClean="0"/>
              <a:t>– </a:t>
            </a:r>
            <a:r>
              <a:rPr lang="cs-CZ" sz="2800" dirty="0" smtClean="0">
                <a:solidFill>
                  <a:srgbClr val="FF0000"/>
                </a:solidFill>
              </a:rPr>
              <a:t>krátkodobé</a:t>
            </a:r>
            <a:r>
              <a:rPr lang="cs-CZ" sz="2800" dirty="0" smtClean="0"/>
              <a:t> nebo </a:t>
            </a:r>
            <a:r>
              <a:rPr lang="cs-CZ" sz="2800" dirty="0" smtClean="0">
                <a:solidFill>
                  <a:srgbClr val="FF0000"/>
                </a:solidFill>
              </a:rPr>
              <a:t>dlouhodobé</a:t>
            </a:r>
          </a:p>
          <a:p>
            <a:r>
              <a:rPr lang="cs-CZ" sz="2800" dirty="0"/>
              <a:t>p</a:t>
            </a:r>
            <a:r>
              <a:rPr lang="cs-CZ" sz="2800" dirty="0" smtClean="0"/>
              <a:t>ro modelování vývoje počasí používají numerické modely (např. Aladin, Medard)</a:t>
            </a:r>
            <a:endParaRPr lang="cs-CZ" sz="2800" dirty="0"/>
          </a:p>
          <a:p>
            <a:r>
              <a:rPr lang="cs-CZ" sz="2800" dirty="0"/>
              <a:t>předpověď počasí u nás provádí např. Český hydrometeorologický ústav v Praze - Libuši: www.chmu.cz (www.chmi.cz</a:t>
            </a:r>
            <a:r>
              <a:rPr lang="cs-CZ" sz="2800" dirty="0" smtClean="0"/>
              <a:t>)</a:t>
            </a:r>
            <a:endParaRPr lang="cs-CZ" sz="2800" dirty="0"/>
          </a:p>
        </p:txBody>
      </p:sp>
      <p:pic>
        <p:nvPicPr>
          <p:cNvPr id="1026" name="Picture 2" descr="C:\Users\eliska.novotna\Desktop\FOTKY do prezentací\synoptická map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328" y="4437112"/>
            <a:ext cx="3726270" cy="2132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6948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meteorologické prvky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proudění vzduchu (směr a rychlost větru)</a:t>
            </a:r>
          </a:p>
          <a:p>
            <a:r>
              <a:rPr lang="cs-CZ" dirty="0"/>
              <a:t>teplota </a:t>
            </a:r>
            <a:r>
              <a:rPr lang="cs-CZ" dirty="0" smtClean="0"/>
              <a:t>vzduchu</a:t>
            </a:r>
          </a:p>
          <a:p>
            <a:r>
              <a:rPr lang="cs-CZ" dirty="0" smtClean="0"/>
              <a:t>tlak </a:t>
            </a:r>
            <a:r>
              <a:rPr lang="cs-CZ" dirty="0"/>
              <a:t>vzduchu</a:t>
            </a:r>
          </a:p>
          <a:p>
            <a:r>
              <a:rPr lang="cs-CZ" dirty="0" smtClean="0"/>
              <a:t>vlhkost </a:t>
            </a:r>
            <a:r>
              <a:rPr lang="cs-CZ" dirty="0"/>
              <a:t>vzduchu</a:t>
            </a:r>
          </a:p>
          <a:p>
            <a:r>
              <a:rPr lang="cs-CZ" dirty="0"/>
              <a:t>o</a:t>
            </a:r>
            <a:r>
              <a:rPr lang="cs-CZ" dirty="0" smtClean="0"/>
              <a:t>blačnost a srážky</a:t>
            </a:r>
            <a:endParaRPr lang="cs-CZ" dirty="0"/>
          </a:p>
        </p:txBody>
      </p:sp>
      <p:pic>
        <p:nvPicPr>
          <p:cNvPr id="1027" name="Picture 3" descr="C:\Users\eliska.novotna\Desktop\DOKONČIT PREZENTACE\20230802_13223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608004" y="2816932"/>
            <a:ext cx="432048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7060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Proudění vzduchu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>
                <a:solidFill>
                  <a:srgbClr val="FF0000"/>
                </a:solidFill>
              </a:rPr>
              <a:t>p</a:t>
            </a:r>
            <a:r>
              <a:rPr lang="cs-CZ" dirty="0" smtClean="0">
                <a:solidFill>
                  <a:srgbClr val="FF0000"/>
                </a:solidFill>
              </a:rPr>
              <a:t>roudění vzduchu </a:t>
            </a:r>
            <a:r>
              <a:rPr lang="cs-CZ" dirty="0" smtClean="0"/>
              <a:t>– vzniká na základě rozdílných teplot mezi dvěma místy na Zemi (teplý vzduch stoupá vzhůru, na jeho místo proudí studený) – díky tomu proudí obrovské množství vzduchu – běžně toto označujeme za </a:t>
            </a:r>
            <a:r>
              <a:rPr lang="cs-CZ" dirty="0" smtClean="0">
                <a:solidFill>
                  <a:srgbClr val="FF0000"/>
                </a:solidFill>
              </a:rPr>
              <a:t>vítr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anemometr</a:t>
            </a:r>
            <a:r>
              <a:rPr lang="cs-CZ" dirty="0" smtClean="0"/>
              <a:t> (rychlost větru)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směrovka</a:t>
            </a:r>
            <a:r>
              <a:rPr lang="cs-CZ" dirty="0" smtClean="0"/>
              <a:t> </a:t>
            </a:r>
            <a:r>
              <a:rPr lang="cs-CZ" dirty="0"/>
              <a:t>(směr a síla</a:t>
            </a:r>
            <a:r>
              <a:rPr lang="cs-CZ" dirty="0" smtClean="0"/>
              <a:t>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větrný rukáv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endParaRPr lang="cs-CZ" dirty="0"/>
          </a:p>
        </p:txBody>
      </p:sp>
      <p:pic>
        <p:nvPicPr>
          <p:cNvPr id="1027" name="Picture 3" descr="C:\Users\eliska.novotna\Desktop\DOKONČIT PREZENTACE\20230928_18044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656483" y="3891551"/>
            <a:ext cx="3092344" cy="231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0191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Teplota vzduchu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t</a:t>
            </a:r>
            <a:r>
              <a:rPr lang="cs-CZ" dirty="0" smtClean="0">
                <a:solidFill>
                  <a:srgbClr val="FF0000"/>
                </a:solidFill>
              </a:rPr>
              <a:t>eplota ovzduší </a:t>
            </a:r>
            <a:r>
              <a:rPr lang="cs-CZ" dirty="0" smtClean="0"/>
              <a:t>záleží především na množství dopadajícího slunečního záření, nad oceány je ovlivněna mořskými proudy, dále pak činností člověka (produkce např. oxidu uhličitého, metanu způsobuje </a:t>
            </a:r>
            <a:r>
              <a:rPr lang="cs-CZ" dirty="0" smtClean="0">
                <a:solidFill>
                  <a:srgbClr val="FF0000"/>
                </a:solidFill>
              </a:rPr>
              <a:t>skleníkový efekt </a:t>
            </a:r>
            <a:r>
              <a:rPr lang="cs-CZ" dirty="0" smtClean="0"/>
              <a:t>– oteplování atmosféry)</a:t>
            </a:r>
          </a:p>
          <a:p>
            <a:r>
              <a:rPr lang="cs-CZ" dirty="0">
                <a:solidFill>
                  <a:srgbClr val="FF0000"/>
                </a:solidFill>
              </a:rPr>
              <a:t>h</a:t>
            </a:r>
            <a:r>
              <a:rPr lang="cs-CZ" dirty="0" smtClean="0">
                <a:solidFill>
                  <a:srgbClr val="FF0000"/>
                </a:solidFill>
              </a:rPr>
              <a:t>eliograf </a:t>
            </a:r>
            <a:r>
              <a:rPr lang="cs-CZ" dirty="0" smtClean="0"/>
              <a:t>- přístroj na měření doby a intenzity slunečního záření</a:t>
            </a:r>
          </a:p>
          <a:p>
            <a:r>
              <a:rPr lang="cs-CZ" dirty="0"/>
              <a:t>t</a:t>
            </a:r>
            <a:r>
              <a:rPr lang="cs-CZ" dirty="0" smtClean="0"/>
              <a:t>eplota se měří na meteorologických stanicích ve výšce 2 m nad  zemí v 7, 14, 21 hodin – z těchto hodnot se vypočítává </a:t>
            </a:r>
            <a:r>
              <a:rPr lang="cs-CZ" dirty="0" smtClean="0">
                <a:solidFill>
                  <a:srgbClr val="FF0000"/>
                </a:solidFill>
              </a:rPr>
              <a:t>průměrná denní teplota</a:t>
            </a:r>
            <a:r>
              <a:rPr lang="cs-CZ" dirty="0" smtClean="0"/>
              <a:t> (hodnota v 21 hodin se započítává dvakrát – namísto nočního měření)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teploměr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termograf</a:t>
            </a:r>
            <a:r>
              <a:rPr lang="cs-CZ" dirty="0" smtClean="0"/>
              <a:t> </a:t>
            </a:r>
            <a:r>
              <a:rPr lang="cs-CZ" dirty="0"/>
              <a:t>(zaznamenává teplotu </a:t>
            </a:r>
            <a:r>
              <a:rPr lang="cs-CZ" dirty="0" smtClean="0"/>
              <a:t>průběžně)</a:t>
            </a:r>
            <a:endParaRPr lang="cs-CZ" dirty="0"/>
          </a:p>
        </p:txBody>
      </p:sp>
      <p:pic>
        <p:nvPicPr>
          <p:cNvPr id="2050" name="Picture 2" descr="C:\Users\eliska.novotna\Desktop\DOKONČIT PREZENTACE\20230802_13141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765908" y="239223"/>
            <a:ext cx="1556789" cy="1167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eliska.novotna\Desktop\DOKONČIT PREZENTACE\20230802_13143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958208" y="5209667"/>
            <a:ext cx="1648640" cy="1236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786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Tlak vzduchu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t</a:t>
            </a:r>
            <a:r>
              <a:rPr lang="cs-CZ" dirty="0" smtClean="0">
                <a:solidFill>
                  <a:srgbClr val="FF0000"/>
                </a:solidFill>
              </a:rPr>
              <a:t>lak vzduchu</a:t>
            </a:r>
            <a:r>
              <a:rPr lang="cs-CZ" dirty="0" smtClean="0"/>
              <a:t> – je ovlivněn prouděním vzduchu, teplotou, vlhkostí, nadmořskou výškou</a:t>
            </a:r>
          </a:p>
          <a:p>
            <a:r>
              <a:rPr lang="cs-CZ" dirty="0" smtClean="0"/>
              <a:t>měříme </a:t>
            </a:r>
            <a:r>
              <a:rPr lang="cs-CZ" dirty="0"/>
              <a:t>zpravidla v hPa (</a:t>
            </a:r>
            <a:r>
              <a:rPr lang="cs-CZ" dirty="0">
                <a:solidFill>
                  <a:srgbClr val="FF0000"/>
                </a:solidFill>
              </a:rPr>
              <a:t>průměrný </a:t>
            </a:r>
            <a:r>
              <a:rPr lang="cs-CZ" dirty="0" smtClean="0">
                <a:solidFill>
                  <a:srgbClr val="FF0000"/>
                </a:solidFill>
              </a:rPr>
              <a:t>tlak </a:t>
            </a:r>
            <a:r>
              <a:rPr lang="cs-CZ" dirty="0">
                <a:solidFill>
                  <a:srgbClr val="FF0000"/>
                </a:solidFill>
              </a:rPr>
              <a:t>1013 hPa </a:t>
            </a:r>
            <a:r>
              <a:rPr lang="cs-CZ" dirty="0" smtClean="0"/>
              <a:t>– pro teplotu 0 °C při hladině moře pro 45°severní šířky)</a:t>
            </a:r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N </a:t>
            </a:r>
            <a:r>
              <a:rPr lang="cs-CZ" dirty="0">
                <a:solidFill>
                  <a:srgbClr val="FF0000"/>
                </a:solidFill>
              </a:rPr>
              <a:t>- tlakové níže </a:t>
            </a:r>
            <a:r>
              <a:rPr lang="cs-CZ" dirty="0"/>
              <a:t>neboli cyklóny (přinášejí oblačnost</a:t>
            </a:r>
            <a:r>
              <a:rPr lang="cs-CZ" dirty="0" smtClean="0"/>
              <a:t>) – oblast, kde je tlak nižší než průměrný</a:t>
            </a:r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V - tlakové výše </a:t>
            </a:r>
            <a:r>
              <a:rPr lang="cs-CZ" dirty="0"/>
              <a:t>neboli anticyklóny (jasné počasí beze srážek</a:t>
            </a:r>
            <a:r>
              <a:rPr lang="cs-CZ" dirty="0" smtClean="0"/>
              <a:t>) – oblast, kde je tlak vyšší než průměrný</a:t>
            </a:r>
          </a:p>
          <a:p>
            <a:r>
              <a:rPr lang="cs-CZ" dirty="0">
                <a:solidFill>
                  <a:srgbClr val="FF0000"/>
                </a:solidFill>
              </a:rPr>
              <a:t>izobary</a:t>
            </a:r>
            <a:r>
              <a:rPr lang="cs-CZ" dirty="0"/>
              <a:t> - čáry spojující místa se stejným </a:t>
            </a:r>
            <a:r>
              <a:rPr lang="cs-CZ" dirty="0" smtClean="0"/>
              <a:t>tlakem</a:t>
            </a:r>
          </a:p>
          <a:p>
            <a:r>
              <a:rPr lang="cs-CZ" dirty="0"/>
              <a:t>vzduch se pohybuje z místa vyššího tlaku k místu s nižším tlakem, záleží </a:t>
            </a:r>
            <a:r>
              <a:rPr lang="cs-CZ" dirty="0" smtClean="0"/>
              <a:t>také na </a:t>
            </a:r>
            <a:r>
              <a:rPr lang="cs-CZ" dirty="0"/>
              <a:t>otáčení </a:t>
            </a:r>
            <a:r>
              <a:rPr lang="cs-CZ" dirty="0" smtClean="0"/>
              <a:t>Země – vzduch neproudí z místa tlakové výše od středu, ale po spirále v kružnicích</a:t>
            </a:r>
          </a:p>
          <a:p>
            <a:r>
              <a:rPr lang="cs-CZ" dirty="0">
                <a:solidFill>
                  <a:srgbClr val="FF0000"/>
                </a:solidFill>
              </a:rPr>
              <a:t>b</a:t>
            </a:r>
            <a:r>
              <a:rPr lang="cs-CZ" dirty="0" smtClean="0">
                <a:solidFill>
                  <a:srgbClr val="FF0000"/>
                </a:solidFill>
              </a:rPr>
              <a:t>arometr, aneroid, barograf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4233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Vlhkost vzduchu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vlhkost vzduchu </a:t>
            </a:r>
            <a:r>
              <a:rPr lang="cs-CZ" dirty="0" smtClean="0"/>
              <a:t>– má vliv na vznik srážek, rozumí tím množství vodní páry obsažené ve vzduchu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relativní </a:t>
            </a:r>
            <a:r>
              <a:rPr lang="cs-CZ" dirty="0">
                <a:solidFill>
                  <a:srgbClr val="FF0000"/>
                </a:solidFill>
              </a:rPr>
              <a:t>vlhkost vzduchu </a:t>
            </a:r>
            <a:r>
              <a:rPr lang="cs-CZ" dirty="0"/>
              <a:t>- udává se v </a:t>
            </a:r>
            <a:r>
              <a:rPr lang="cs-CZ" dirty="0" smtClean="0"/>
              <a:t>procentech - vyjadřuje poměr hmotnosti vodní páry v </a:t>
            </a:r>
            <a:r>
              <a:rPr lang="cs-CZ" dirty="0"/>
              <a:t>1 </a:t>
            </a:r>
            <a:r>
              <a:rPr lang="cs-CZ" dirty="0" smtClean="0"/>
              <a:t>m</a:t>
            </a:r>
            <a:r>
              <a:rPr lang="cs-CZ" baseline="30000" dirty="0" smtClean="0"/>
              <a:t>3</a:t>
            </a:r>
            <a:r>
              <a:rPr lang="cs-CZ" dirty="0" smtClean="0"/>
              <a:t> vzduchu vzhledem k hmotnosti vodní páry v </a:t>
            </a:r>
            <a:r>
              <a:rPr lang="cs-CZ" dirty="0"/>
              <a:t>1 </a:t>
            </a:r>
            <a:r>
              <a:rPr lang="cs-CZ" dirty="0" smtClean="0"/>
              <a:t>m</a:t>
            </a:r>
            <a:r>
              <a:rPr lang="cs-CZ" baseline="30000" dirty="0" smtClean="0"/>
              <a:t>3</a:t>
            </a:r>
            <a:r>
              <a:rPr lang="cs-CZ" dirty="0" smtClean="0"/>
              <a:t> v případě, že je vzduch za téže teploty nasycen (0</a:t>
            </a:r>
            <a:r>
              <a:rPr lang="cs-CZ" dirty="0"/>
              <a:t>% suchý vzduch, 100% nasycený vodní párou, </a:t>
            </a:r>
            <a:r>
              <a:rPr lang="cs-CZ" dirty="0" smtClean="0"/>
              <a:t>nejpříznivější </a:t>
            </a:r>
            <a:r>
              <a:rPr lang="cs-CZ" dirty="0"/>
              <a:t>cca </a:t>
            </a:r>
            <a:r>
              <a:rPr lang="cs-CZ" dirty="0" smtClean="0"/>
              <a:t>40 </a:t>
            </a:r>
            <a:r>
              <a:rPr lang="cs-CZ" dirty="0"/>
              <a:t>- </a:t>
            </a:r>
            <a:r>
              <a:rPr lang="cs-CZ" dirty="0" smtClean="0"/>
              <a:t>60</a:t>
            </a:r>
            <a:r>
              <a:rPr lang="cs-CZ" dirty="0"/>
              <a:t>%)</a:t>
            </a:r>
          </a:p>
          <a:p>
            <a:r>
              <a:rPr lang="cs-CZ" dirty="0">
                <a:solidFill>
                  <a:srgbClr val="FF0000"/>
                </a:solidFill>
              </a:rPr>
              <a:t>absolutní vlhkost vzduchu</a:t>
            </a:r>
            <a:r>
              <a:rPr lang="cs-CZ" dirty="0"/>
              <a:t> - určená hmotností vodní páry </a:t>
            </a:r>
            <a:r>
              <a:rPr lang="cs-CZ" dirty="0" smtClean="0"/>
              <a:t>v gramech ve </a:t>
            </a:r>
            <a:r>
              <a:rPr lang="cs-CZ" dirty="0"/>
              <a:t>vzduchu o objemu 1 </a:t>
            </a:r>
            <a:r>
              <a:rPr lang="cs-CZ" dirty="0" smtClean="0"/>
              <a:t>m</a:t>
            </a:r>
            <a:r>
              <a:rPr lang="cs-CZ" baseline="30000" dirty="0" smtClean="0"/>
              <a:t>3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vlhkoměr vlasový (hygrometr)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hygrograf</a:t>
            </a:r>
          </a:p>
          <a:p>
            <a:r>
              <a:rPr lang="cs-CZ" dirty="0">
                <a:solidFill>
                  <a:srgbClr val="FF0000"/>
                </a:solidFill>
              </a:rPr>
              <a:t>p</a:t>
            </a:r>
            <a:r>
              <a:rPr lang="cs-CZ" dirty="0" smtClean="0">
                <a:solidFill>
                  <a:srgbClr val="FF0000"/>
                </a:solidFill>
              </a:rPr>
              <a:t>sychrometr</a:t>
            </a:r>
            <a:r>
              <a:rPr lang="cs-CZ" dirty="0" smtClean="0"/>
              <a:t> (měření relativní vlhkosti)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3686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o</a:t>
            </a:r>
            <a:r>
              <a:rPr lang="cs-CZ" dirty="0" smtClean="0">
                <a:solidFill>
                  <a:srgbClr val="FF0000"/>
                </a:solidFill>
              </a:rPr>
              <a:t>blačnost </a:t>
            </a:r>
            <a:r>
              <a:rPr lang="cs-CZ" dirty="0" smtClean="0"/>
              <a:t>- pokrytí </a:t>
            </a:r>
            <a:r>
              <a:rPr lang="cs-CZ" dirty="0"/>
              <a:t>oblohy </a:t>
            </a:r>
            <a:r>
              <a:rPr lang="cs-CZ" dirty="0" smtClean="0"/>
              <a:t>oblaky (nepřímo </a:t>
            </a:r>
            <a:r>
              <a:rPr lang="cs-CZ" dirty="0"/>
              <a:t>udává trvání slunečního </a:t>
            </a:r>
            <a:r>
              <a:rPr lang="cs-CZ" dirty="0" smtClean="0"/>
              <a:t>svitu)</a:t>
            </a:r>
            <a:endParaRPr lang="cs-CZ" dirty="0"/>
          </a:p>
          <a:p>
            <a:r>
              <a:rPr lang="cs-CZ" dirty="0"/>
              <a:t>v meteorologii jsou to osminy (v klimatologii </a:t>
            </a:r>
            <a:r>
              <a:rPr lang="cs-CZ" dirty="0" smtClean="0"/>
              <a:t>desetiny) - např</a:t>
            </a:r>
            <a:r>
              <a:rPr lang="cs-CZ" dirty="0"/>
              <a:t>. 0/8 jasno, 1/8 až </a:t>
            </a:r>
            <a:r>
              <a:rPr lang="cs-CZ" dirty="0" smtClean="0"/>
              <a:t>2/8,…</a:t>
            </a:r>
          </a:p>
          <a:p>
            <a:r>
              <a:rPr lang="cs-CZ" dirty="0" smtClean="0"/>
              <a:t>oblaka vznikají v oblasti tlakové níže stoupáním vzduchu vzhůru – pára v něm se ochladí a srazí v malé kapičky – vznikne </a:t>
            </a:r>
            <a:r>
              <a:rPr lang="cs-CZ" dirty="0" smtClean="0">
                <a:solidFill>
                  <a:srgbClr val="FF0000"/>
                </a:solidFill>
              </a:rPr>
              <a:t>mrak</a:t>
            </a:r>
          </a:p>
          <a:p>
            <a:r>
              <a:rPr lang="cs-CZ" dirty="0"/>
              <a:t>m</a:t>
            </a:r>
            <a:r>
              <a:rPr lang="cs-CZ" dirty="0" smtClean="0"/>
              <a:t>raky se dělí do čtyř skupiny (podle výšky, ve které se nacházejí a podle vzhledu) – řasa (</a:t>
            </a:r>
            <a:r>
              <a:rPr lang="cs-CZ" dirty="0" err="1" smtClean="0"/>
              <a:t>cirrus</a:t>
            </a:r>
            <a:r>
              <a:rPr lang="cs-CZ" dirty="0" smtClean="0"/>
              <a:t>), sloha neboli vrstva (stratus), kupa (</a:t>
            </a:r>
            <a:r>
              <a:rPr lang="cs-CZ" dirty="0" err="1" smtClean="0"/>
              <a:t>cumulus</a:t>
            </a:r>
            <a:r>
              <a:rPr lang="cs-CZ" dirty="0" smtClean="0"/>
              <a:t>), dešťový mrak (nimbus)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radar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8025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18074</TotalTime>
  <Words>1265</Words>
  <Application>Microsoft Office PowerPoint</Application>
  <PresentationFormat>Předvádění na obrazovce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Meteorologie </vt:lpstr>
      <vt:lpstr>Meteorologie</vt:lpstr>
      <vt:lpstr>Předpověď počasí</vt:lpstr>
      <vt:lpstr>Základní meteorologické prvky</vt:lpstr>
      <vt:lpstr>Proudění vzduchu</vt:lpstr>
      <vt:lpstr>Teplota vzduchu</vt:lpstr>
      <vt:lpstr>Tlak vzduchu</vt:lpstr>
      <vt:lpstr>Vlhkost vzduchu</vt:lpstr>
      <vt:lpstr>Oblačnost</vt:lpstr>
      <vt:lpstr>Srážky</vt:lpstr>
      <vt:lpstr>Další pojmy</vt:lpstr>
      <vt:lpstr>Znečišťování atmosféry</vt:lpstr>
      <vt:lpstr>Klimatická změna</vt:lpstr>
      <vt:lpstr>Klimatická změna</vt:lpstr>
      <vt:lpstr>Klimatická změna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Látky a tělesa</dc:title>
  <dc:creator>Eliška Novotná</dc:creator>
  <cp:lastModifiedBy>Eliška Novotná</cp:lastModifiedBy>
  <cp:revision>249</cp:revision>
  <dcterms:created xsi:type="dcterms:W3CDTF">2022-07-31T09:19:12Z</dcterms:created>
  <dcterms:modified xsi:type="dcterms:W3CDTF">2023-10-15T07:33:54Z</dcterms:modified>
</cp:coreProperties>
</file>