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6" r:id="rId2"/>
    <p:sldId id="260" r:id="rId3"/>
    <p:sldId id="261" r:id="rId4"/>
    <p:sldId id="262" r:id="rId5"/>
    <p:sldId id="263" r:id="rId6"/>
    <p:sldId id="264" r:id="rId7"/>
    <p:sldId id="267" r:id="rId8"/>
    <p:sldId id="265" r:id="rId9"/>
    <p:sldId id="266" r:id="rId10"/>
    <p:sldId id="268" r:id="rId11"/>
    <p:sldId id="276" r:id="rId12"/>
    <p:sldId id="269" r:id="rId13"/>
    <p:sldId id="275" r:id="rId14"/>
    <p:sldId id="270" r:id="rId15"/>
    <p:sldId id="271" r:id="rId16"/>
    <p:sldId id="272" r:id="rId17"/>
    <p:sldId id="274" r:id="rId18"/>
    <p:sldId id="257" r:id="rId19"/>
    <p:sldId id="258" r:id="rId20"/>
    <p:sldId id="259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94680" autoAdjust="0"/>
  </p:normalViewPr>
  <p:slideViewPr>
    <p:cSldViewPr>
      <p:cViewPr>
        <p:scale>
          <a:sx n="86" d="100"/>
          <a:sy n="86" d="100"/>
        </p:scale>
        <p:origin x="-1296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A7C83-3208-4232-97DD-E098BCA6AFD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22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28.10.2023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Zlomky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Porovnávání zlomků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cs-CZ" dirty="0" smtClean="0"/>
                  <a:t>je-li </a:t>
                </a:r>
                <a:r>
                  <a:rPr lang="cs-CZ" dirty="0"/>
                  <a:t>čitatel zlomku větší než jeho jmenovatel, je zlomek větší než </a:t>
                </a:r>
                <a:r>
                  <a:rPr lang="cs-CZ" dirty="0" smtClean="0"/>
                  <a:t>1 (tzv. nepravý zlomek)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	např.: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/>
                </a:r>
                <a:br>
                  <a:rPr lang="cs-CZ" dirty="0"/>
                </a:br>
                <a:endParaRPr lang="cs-CZ" dirty="0"/>
              </a:p>
              <a:p>
                <a:r>
                  <a:rPr lang="cs-CZ" dirty="0"/>
                  <a:t>je-li čitatel zlomku menší než jeho jmenovatel, je zlomek menší než 1</a:t>
                </a:r>
              </a:p>
              <a:p>
                <a:pPr marL="0" indent="0">
                  <a:buNone/>
                </a:pPr>
                <a:r>
                  <a:rPr lang="cs-CZ" dirty="0" smtClean="0"/>
                  <a:t>	např.:	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  <m:r>
                          <a:rPr lang="cs-CZ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/>
                </a:r>
                <a:br>
                  <a:rPr lang="cs-CZ" dirty="0"/>
                </a:br>
                <a:endParaRPr lang="cs-CZ" dirty="0"/>
              </a:p>
              <a:p>
                <a:r>
                  <a:rPr lang="cs-CZ" dirty="0"/>
                  <a:t>ze zlomků se stejnými čitateli je menší ten, který má většího jmenovatele </a:t>
                </a:r>
              </a:p>
              <a:p>
                <a:pPr marL="0" lvl="1" indent="0">
                  <a:buNone/>
                </a:pPr>
                <a:r>
                  <a:rPr lang="cs-CZ" dirty="0" smtClean="0"/>
                  <a:t>	např.: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3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3300" b="0" i="1" smtClean="0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cs-CZ" sz="33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cs-CZ" sz="3300" i="1">
                        <a:latin typeface="Cambria Math"/>
                      </a:rPr>
                      <m:t>       </m:t>
                    </m:r>
                    <m:r>
                      <a:rPr lang="cs-CZ" sz="330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cs-CZ" sz="3300" i="1">
                        <a:latin typeface="Cambria Math"/>
                      </a:rPr>
                      <m:t>       </m:t>
                    </m:r>
                    <m:f>
                      <m:fPr>
                        <m:ctrlPr>
                          <a:rPr lang="cs-CZ" sz="33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3300" i="1">
                            <a:latin typeface="Cambria Math"/>
                          </a:rPr>
                          <m:t>2</m:t>
                        </m:r>
                        <m:r>
                          <a:rPr lang="cs-CZ" sz="33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33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cs-CZ" sz="3300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  <a:blipFill rotWithShape="1">
                <a:blip r:embed="rId2"/>
                <a:stretch>
                  <a:fillRect l="-802" t="-2156" r="-2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829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Desetinné zlomky, smíšená čísla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desetinné </a:t>
                </a:r>
                <a:r>
                  <a:rPr lang="cs-CZ" dirty="0">
                    <a:solidFill>
                      <a:srgbClr val="FF0000"/>
                    </a:solidFill>
                  </a:rPr>
                  <a:t>zlomky</a:t>
                </a:r>
                <a:r>
                  <a:rPr lang="cs-CZ" dirty="0"/>
                  <a:t> jsou zlomky se jmenovatelem 10, 100, 1000, </a:t>
                </a:r>
                <a:r>
                  <a:rPr lang="cs-CZ" dirty="0" smtClean="0"/>
                  <a:t>...</a:t>
                </a:r>
                <a:endParaRPr lang="cs-CZ" dirty="0"/>
              </a:p>
              <a:p>
                <a:pPr marL="400050" lvl="1" indent="0">
                  <a:buNone/>
                </a:pPr>
                <a:r>
                  <a:rPr lang="cs-CZ" dirty="0"/>
                  <a:t>např</a:t>
                </a:r>
                <a:r>
                  <a:rPr lang="cs-CZ" dirty="0" smtClean="0"/>
                  <a:t>.: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 ,  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85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, 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205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1000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, ….</m:t>
                    </m:r>
                  </m:oMath>
                </a14:m>
                <a:r>
                  <a:rPr lang="cs-CZ" dirty="0"/>
                  <a:t/>
                </a:r>
                <a:br>
                  <a:rPr lang="cs-CZ" dirty="0"/>
                </a:br>
                <a:endParaRPr lang="cs-CZ" dirty="0"/>
              </a:p>
              <a:p>
                <a:r>
                  <a:rPr lang="cs-CZ" dirty="0">
                    <a:solidFill>
                      <a:srgbClr val="FF0000"/>
                    </a:solidFill>
                  </a:rPr>
                  <a:t>převedení zlomku na desetinné číslo</a:t>
                </a:r>
                <a:r>
                  <a:rPr lang="cs-CZ" dirty="0"/>
                  <a:t>:</a:t>
                </a:r>
              </a:p>
              <a:p>
                <a:pPr marL="0" indent="0">
                  <a:buNone/>
                </a:pPr>
                <a:r>
                  <a:rPr lang="cs-CZ" dirty="0" smtClean="0"/>
                  <a:t>	1</a:t>
                </a:r>
                <a:r>
                  <a:rPr lang="cs-CZ" dirty="0"/>
                  <a:t>. převedením na desetinný </a:t>
                </a:r>
                <a:r>
                  <a:rPr lang="cs-CZ" dirty="0" smtClean="0"/>
                  <a:t>zlomek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=0,25</m:t>
                    </m:r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	</a:t>
                </a:r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  <a:r>
                  <a:rPr lang="cs-CZ" dirty="0" smtClean="0"/>
                  <a:t>2</a:t>
                </a:r>
                <a:r>
                  <a:rPr lang="cs-CZ" dirty="0"/>
                  <a:t>. vydělením čitatele </a:t>
                </a:r>
                <a:r>
                  <a:rPr lang="cs-CZ" dirty="0" smtClean="0"/>
                  <a:t>jmenovatelem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dirty="0" smtClean="0"/>
                  <a:t>	1 : 4 = 0,25</a:t>
                </a: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>
                    <a:solidFill>
                      <a:srgbClr val="FF0000"/>
                    </a:solidFill>
                  </a:rPr>
                  <a:t>smíšená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čísla </a:t>
                </a:r>
                <a:r>
                  <a:rPr lang="cs-CZ" dirty="0" smtClean="0"/>
                  <a:t>jsou </a:t>
                </a:r>
                <a:r>
                  <a:rPr lang="cs-CZ" dirty="0"/>
                  <a:t>čísla, která jsou zapsána pomocí přirozeného čísla a zlomku menšího než 1</a:t>
                </a:r>
                <a:endParaRPr lang="cs-CZ" dirty="0"/>
              </a:p>
              <a:p>
                <a:pPr marL="400050" lvl="1" indent="0">
                  <a:buNone/>
                </a:pPr>
                <a:r>
                  <a:rPr lang="cs-CZ" dirty="0"/>
                  <a:t>např</a:t>
                </a:r>
                <a:r>
                  <a:rPr lang="cs-CZ" dirty="0" smtClean="0"/>
                  <a:t>.:</a:t>
                </a:r>
                <a:r>
                  <a:rPr lang="cs-CZ" dirty="0"/>
                  <a:t> </a:t>
                </a:r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3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	čte </a:t>
                </a:r>
                <a:r>
                  <a:rPr lang="cs-CZ" dirty="0"/>
                  <a:t>se </a:t>
                </a:r>
                <a:r>
                  <a:rPr lang="cs-CZ" dirty="0" smtClean="0"/>
                  <a:t>„3 </a:t>
                </a:r>
                <a:r>
                  <a:rPr lang="cs-CZ" dirty="0"/>
                  <a:t>a jedna </a:t>
                </a:r>
                <a:r>
                  <a:rPr lang="cs-CZ" dirty="0" smtClean="0"/>
                  <a:t>polovina“, </a:t>
                </a:r>
                <a:r>
                  <a:rPr lang="cs-CZ" dirty="0"/>
                  <a:t>znamená 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3+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dirty="0"/>
              </a:p>
              <a:p>
                <a:pPr marL="400050" lvl="1" indent="0">
                  <a:buNone/>
                </a:pPr>
                <a:r>
                  <a:rPr lang="cs-CZ" b="1" dirty="0"/>
                  <a:t/>
                </a:r>
                <a:br>
                  <a:rPr lang="cs-CZ" b="1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6+1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8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4593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Sčítání a odčítání zlomků se stejnými jmenovateli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/>
                  <a:t>zlomky </a:t>
                </a:r>
                <a:r>
                  <a:rPr lang="cs-CZ" sz="2400" dirty="0"/>
                  <a:t>se stejnými jmenovateli sčítáme </a:t>
                </a:r>
                <a:r>
                  <a:rPr lang="cs-CZ" sz="2400" dirty="0" smtClean="0"/>
                  <a:t>(odčítáme) tak</a:t>
                </a:r>
                <a:r>
                  <a:rPr lang="cs-CZ" sz="2400" dirty="0"/>
                  <a:t>, že </a:t>
                </a:r>
                <a:r>
                  <a:rPr lang="cs-CZ" sz="2400" dirty="0" smtClean="0"/>
                  <a:t>sečteme (odečteme) </a:t>
                </a:r>
                <a:r>
                  <a:rPr lang="cs-CZ" sz="2400" dirty="0"/>
                  <a:t>jejich čitatele a jmenovatele opíšeme</a:t>
                </a:r>
                <a:endParaRPr lang="cs-CZ" sz="2400" u="sng" dirty="0"/>
              </a:p>
              <a:p>
                <a:pPr marL="400050" lvl="1" indent="0">
                  <a:buNone/>
                </a:pPr>
                <a:r>
                  <a:rPr lang="cs-CZ" sz="2400" dirty="0"/>
                  <a:t>např</a:t>
                </a:r>
                <a:r>
                  <a:rPr lang="cs-CZ" sz="2400" dirty="0" smtClean="0"/>
                  <a:t>.:</a:t>
                </a:r>
                <a:endParaRPr lang="cs-CZ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3+1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r>
                  <a:rPr lang="cs-CZ" dirty="0"/>
                  <a:t/>
                </a:r>
                <a:br>
                  <a:rPr lang="cs-CZ" dirty="0"/>
                </a:b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 −</m:t>
                      </m:r>
                      <m:r>
                        <a:rPr lang="cs-CZ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3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4110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Sčítání a odčítání zlomků s různými jmenovateli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400" dirty="0" smtClean="0"/>
                  <a:t>zlomky </a:t>
                </a:r>
                <a:r>
                  <a:rPr lang="cs-CZ" sz="2400" dirty="0"/>
                  <a:t>s různými jmenovateli sčítáme </a:t>
                </a:r>
                <a:r>
                  <a:rPr lang="cs-CZ" sz="2400" dirty="0" smtClean="0"/>
                  <a:t>(odčítáme) takto</a:t>
                </a:r>
                <a:r>
                  <a:rPr lang="cs-CZ" sz="2400" dirty="0"/>
                  <a:t>:</a:t>
                </a:r>
                <a:endParaRPr lang="cs-CZ" sz="2400" u="sng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sz="2400" dirty="0" smtClean="0"/>
                  <a:t>převedeme </a:t>
                </a:r>
                <a:r>
                  <a:rPr lang="cs-CZ" sz="2400" dirty="0"/>
                  <a:t>je na společného jmenovatele</a:t>
                </a:r>
                <a:endParaRPr lang="cs-CZ" sz="24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sz="2400" dirty="0" smtClean="0"/>
                  <a:t>takto </a:t>
                </a:r>
                <a:r>
                  <a:rPr lang="cs-CZ" sz="2400" dirty="0"/>
                  <a:t>upravené zlomky se stejnými jmenovateli </a:t>
                </a:r>
                <a:r>
                  <a:rPr lang="cs-CZ" sz="2400" dirty="0" smtClean="0"/>
                  <a:t>sečteme (odečteme)</a:t>
                </a:r>
                <a:endParaRPr lang="cs-CZ" sz="2400" dirty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15</m:t>
                          </m:r>
                          <m:r>
                            <a:rPr lang="cs-CZ" sz="2400" i="1">
                              <a:latin typeface="Cambria Math"/>
                            </a:rPr>
                            <m:t>+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19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 −</m:t>
                      </m:r>
                      <m:r>
                        <a:rPr lang="cs-CZ" sz="2400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cs-CZ" sz="24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15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−1</m:t>
                          </m:r>
                          <m:r>
                            <a:rPr lang="cs-CZ" sz="24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 marL="0" indent="0">
                  <a:buNone/>
                </a:pP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8369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Sčítání a odčítání zlomků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Důležité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není-li</a:t>
            </a:r>
            <a:r>
              <a:rPr lang="cs-CZ" sz="2400" dirty="0"/>
              <a:t> </a:t>
            </a:r>
            <a:r>
              <a:rPr lang="cs-CZ" sz="2400" dirty="0" smtClean="0"/>
              <a:t>součet (rozdíl) </a:t>
            </a:r>
            <a:r>
              <a:rPr lang="cs-CZ" sz="2400" dirty="0"/>
              <a:t>zlomků </a:t>
            </a:r>
            <a:r>
              <a:rPr lang="cs-CZ" sz="2400" dirty="0">
                <a:solidFill>
                  <a:srgbClr val="FF0000"/>
                </a:solidFill>
              </a:rPr>
              <a:t>v základním tvaru</a:t>
            </a:r>
            <a:r>
              <a:rPr lang="cs-CZ" sz="2400" dirty="0"/>
              <a:t>, je potřeba ho </a:t>
            </a:r>
            <a:r>
              <a:rPr lang="cs-CZ" sz="2400" dirty="0">
                <a:solidFill>
                  <a:srgbClr val="FF0000"/>
                </a:solidFill>
              </a:rPr>
              <a:t>zkrátit</a:t>
            </a:r>
            <a:r>
              <a:rPr lang="cs-CZ" sz="2400" dirty="0"/>
              <a:t>!</a:t>
            </a:r>
            <a:endParaRPr lang="cs-CZ" sz="2400" u="sng" dirty="0"/>
          </a:p>
          <a:p>
            <a:r>
              <a:rPr lang="cs-CZ" sz="2400" dirty="0"/>
              <a:t>při převádění zlomků </a:t>
            </a:r>
            <a:r>
              <a:rPr lang="cs-CZ" sz="2400" dirty="0">
                <a:solidFill>
                  <a:srgbClr val="FF0000"/>
                </a:solidFill>
              </a:rPr>
              <a:t>na společného jmenovatele </a:t>
            </a:r>
            <a:r>
              <a:rPr lang="cs-CZ" sz="2400" dirty="0" smtClean="0"/>
              <a:t>je možné </a:t>
            </a:r>
            <a:r>
              <a:rPr lang="cs-CZ" sz="2400" dirty="0"/>
              <a:t>vzít jakýkoli společný násobek jmenovatelů, nejlepší je ale </a:t>
            </a:r>
            <a:r>
              <a:rPr lang="cs-CZ" sz="2400" dirty="0" smtClean="0"/>
              <a:t>vzít </a:t>
            </a:r>
            <a:r>
              <a:rPr lang="cs-CZ" sz="2400" dirty="0">
                <a:solidFill>
                  <a:srgbClr val="FF0000"/>
                </a:solidFill>
              </a:rPr>
              <a:t>nejmenší společný </a:t>
            </a:r>
            <a:r>
              <a:rPr lang="cs-CZ" sz="2400" dirty="0" smtClean="0">
                <a:solidFill>
                  <a:srgbClr val="FF0000"/>
                </a:solidFill>
              </a:rPr>
              <a:t>násobek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94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Násobení zlomků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sz="2400" dirty="0" smtClean="0">
                    <a:solidFill>
                      <a:srgbClr val="FF0000"/>
                    </a:solidFill>
                  </a:rPr>
                  <a:t>Násobení zlomků přirozeným číslem</a:t>
                </a:r>
                <a:endParaRPr lang="cs-CZ" sz="2400" dirty="0">
                  <a:solidFill>
                    <a:srgbClr val="FF0000"/>
                  </a:solidFill>
                </a:endParaRPr>
              </a:p>
              <a:p>
                <a:r>
                  <a:rPr lang="cs-CZ" sz="2400" dirty="0"/>
                  <a:t>zlomek vynásobíme přirozeným číslem tak, že tím číslem vynásobíme čitatele a jmenovatele opíšeme</a:t>
                </a:r>
                <a:endParaRPr lang="cs-CZ" sz="2400" u="sng" dirty="0"/>
              </a:p>
              <a:p>
                <a:pPr marL="400050" lvl="1" indent="0">
                  <a:buNone/>
                </a:pPr>
                <a:r>
                  <a:rPr lang="cs-CZ" sz="2400" dirty="0"/>
                  <a:t>např</a:t>
                </a:r>
                <a:r>
                  <a:rPr lang="cs-CZ" sz="2400" dirty="0" smtClean="0"/>
                  <a:t>.:</a:t>
                </a:r>
                <a:r>
                  <a:rPr lang="cs-CZ" sz="2400" dirty="0"/>
                  <a:t/>
                </a:r>
                <a:br>
                  <a:rPr lang="cs-CZ" sz="2400" dirty="0"/>
                </a:br>
                <a:r>
                  <a:rPr lang="cs-CZ" sz="2400" dirty="0" smtClean="0"/>
                  <a:t>		</a:t>
                </a:r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</a:rPr>
                      <m:t>5 .   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r>
                      <a:rPr lang="cs-CZ" sz="2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5 .  3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>
                    <a:solidFill>
                      <a:srgbClr val="FF0000"/>
                    </a:solidFill>
                  </a:rPr>
                  <a:t>Násobení zlomku zlomkem</a:t>
                </a:r>
                <a:endParaRPr lang="cs-CZ" sz="2400" dirty="0">
                  <a:solidFill>
                    <a:srgbClr val="FF0000"/>
                  </a:solidFill>
                </a:endParaRPr>
              </a:p>
              <a:p>
                <a:r>
                  <a:rPr lang="cs-CZ" sz="2400" dirty="0"/>
                  <a:t>zlomek vynásobíme zlomkem tak, že vynásobíme čitatele čitatelem a jmenovatele jmenovatelem</a:t>
                </a:r>
                <a:endParaRPr lang="cs-CZ" sz="2400" u="sng" dirty="0"/>
              </a:p>
              <a:p>
                <a:pPr marL="400050" lvl="1" indent="0">
                  <a:buNone/>
                </a:pPr>
                <a:r>
                  <a:rPr lang="cs-CZ" sz="2400" dirty="0"/>
                  <a:t>např</a:t>
                </a:r>
                <a:r>
                  <a:rPr lang="cs-CZ" sz="2400" dirty="0" smtClean="0"/>
                  <a:t>.:</a:t>
                </a:r>
              </a:p>
              <a:p>
                <a:pPr marL="400050" lvl="1" indent="0">
                  <a:buNone/>
                </a:pPr>
                <a:r>
                  <a:rPr lang="cs-CZ" sz="2400" dirty="0"/>
                  <a:t>	</a:t>
                </a:r>
                <a:r>
                  <a:rPr lang="cs-CZ" sz="24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  . </m:t>
                    </m:r>
                    <m:r>
                      <a:rPr lang="cs-CZ" sz="2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2 .  4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3 .  5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  <m:r>
                          <a:rPr lang="cs-CZ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8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3714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Násobení zlomků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400" dirty="0" smtClean="0"/>
                  <a:t>platí:</a:t>
                </a:r>
              </a:p>
              <a:p>
                <a:pPr marL="0" indent="0">
                  <a:buNone/>
                </a:pPr>
                <a:r>
                  <a:rPr lang="cs-CZ" sz="2400" dirty="0"/>
                  <a:t>1. </a:t>
                </a:r>
                <a:r>
                  <a:rPr lang="cs-CZ" sz="2400" dirty="0">
                    <a:solidFill>
                      <a:srgbClr val="FF0000"/>
                    </a:solidFill>
                  </a:rPr>
                  <a:t>při násobení smíme krátit</a:t>
                </a:r>
                <a:endParaRPr lang="cs-CZ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2400" dirty="0"/>
                  <a:t>2. zlomky </a:t>
                </a:r>
                <a:r>
                  <a:rPr lang="cs-CZ" sz="2400" dirty="0" smtClean="0"/>
                  <a:t>je lepší 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krátit před </a:t>
                </a:r>
                <a:r>
                  <a:rPr lang="cs-CZ" sz="2400" dirty="0">
                    <a:solidFill>
                      <a:srgbClr val="FF0000"/>
                    </a:solidFill>
                  </a:rPr>
                  <a:t>násobením</a:t>
                </a:r>
                <a:r>
                  <a:rPr lang="cs-CZ" sz="2400" dirty="0" smtClean="0"/>
                  <a:t>!!</a:t>
                </a:r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  <m:r>
                          <a:rPr lang="cs-CZ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3</m:t>
                        </m:r>
                        <m:r>
                          <a:rPr lang="cs-CZ" sz="2400" b="0" i="1" smtClean="0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  . </m:t>
                    </m:r>
                    <m:r>
                      <a:rPr lang="cs-CZ" sz="2400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12 </m:t>
                        </m:r>
                        <m:r>
                          <a:rPr lang="cs-CZ" sz="2400" i="1">
                            <a:latin typeface="Cambria Math"/>
                          </a:rPr>
                          <m:t>.  </m:t>
                        </m:r>
                        <m:r>
                          <a:rPr lang="cs-CZ" sz="24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30</m:t>
                        </m:r>
                        <m:r>
                          <a:rPr lang="cs-CZ" sz="2400" i="1">
                            <a:latin typeface="Cambria Math"/>
                          </a:rPr>
                          <m:t> .  </m:t>
                        </m:r>
                        <m:r>
                          <a:rPr lang="cs-CZ" sz="2400" b="0" i="1" smtClean="0"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180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5</m:t>
                        </m:r>
                        <m:r>
                          <a:rPr lang="cs-CZ" sz="2400" b="0" i="1" smtClean="0">
                            <a:latin typeface="Cambria Math"/>
                          </a:rPr>
                          <m:t>40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54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400" dirty="0" smtClean="0"/>
                  <a:t> 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/>
                  <a:t>l</a:t>
                </a:r>
                <a:r>
                  <a:rPr lang="cs-CZ" sz="2400" dirty="0" smtClean="0"/>
                  <a:t>épe: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  <m:r>
                          <a:rPr lang="cs-CZ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3</m:t>
                        </m:r>
                        <m:r>
                          <a:rPr lang="cs-CZ" sz="2400" i="1"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  . 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18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 . 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7602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zlomků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cs-CZ" sz="2400" dirty="0" smtClean="0"/>
                  <a:t>převrácený </a:t>
                </a:r>
                <a:r>
                  <a:rPr lang="cs-CZ" sz="2400" dirty="0"/>
                  <a:t>zlomek ke zlomku dostaneme tak, že zaměníme ve zlomku čitatele a jmenovatele</a:t>
                </a:r>
              </a:p>
              <a:p>
                <a:pPr marL="400050" lvl="1" indent="0">
                  <a:buNone/>
                </a:pPr>
                <a:r>
                  <a:rPr lang="cs-CZ" sz="2400" dirty="0"/>
                  <a:t>např</a:t>
                </a:r>
                <a:r>
                  <a:rPr lang="cs-CZ" sz="2400" dirty="0" smtClean="0"/>
                  <a:t>.: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 smtClean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  </m:t>
                    </m:r>
                    <m:r>
                      <a:rPr lang="cs-CZ" sz="2400" b="0" i="1" smtClean="0">
                        <a:latin typeface="Cambria Math"/>
                      </a:rPr>
                      <m:t>𝑎</m:t>
                    </m:r>
                    <m:r>
                      <a:rPr lang="cs-CZ" sz="24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cs-CZ" sz="2400" dirty="0"/>
                  <a:t/>
                </a:r>
                <a:br>
                  <a:rPr lang="cs-CZ" sz="2400" dirty="0"/>
                </a:br>
                <a:endParaRPr lang="cs-CZ" sz="2400" dirty="0"/>
              </a:p>
              <a:p>
                <a:r>
                  <a:rPr lang="cs-CZ" sz="2400" dirty="0" smtClean="0"/>
                  <a:t>číslo (zlomek) </a:t>
                </a:r>
                <a:r>
                  <a:rPr lang="cs-CZ" sz="2400" dirty="0">
                    <a:solidFill>
                      <a:srgbClr val="FF0000"/>
                    </a:solidFill>
                  </a:rPr>
                  <a:t>dělíme zlomkem tak</a:t>
                </a:r>
                <a:r>
                  <a:rPr lang="cs-CZ" sz="2400" dirty="0"/>
                  <a:t>, že je </a:t>
                </a:r>
                <a:r>
                  <a:rPr lang="cs-CZ" sz="2400" dirty="0">
                    <a:solidFill>
                      <a:srgbClr val="FF0000"/>
                    </a:solidFill>
                  </a:rPr>
                  <a:t>násobíme převráceným zlomkem</a:t>
                </a:r>
              </a:p>
              <a:p>
                <a:pPr marL="400050" lvl="1" indent="0">
                  <a:buNone/>
                </a:pPr>
                <a:r>
                  <a:rPr lang="cs-CZ" sz="2400" dirty="0"/>
                  <a:t>např.: </a:t>
                </a: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dirty="0" smtClean="0"/>
                  <a:t>	</a:t>
                </a:r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</a:rPr>
                      <m:t>2 </m:t>
                    </m:r>
                    <m:r>
                      <a:rPr lang="cs-CZ" sz="2400" b="0" i="1" smtClean="0">
                        <a:latin typeface="Cambria Math"/>
                      </a:rPr>
                      <m:t>: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=2 .</m:t>
                    </m:r>
                    <m:r>
                      <a:rPr lang="cs-CZ" sz="2400" i="1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400" b="0" dirty="0" smtClean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 : 2</m:t>
                    </m:r>
                    <m:r>
                      <a:rPr lang="cs-CZ" sz="24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 : 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 . 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: 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. 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28</m:t>
                        </m:r>
                      </m:den>
                    </m:f>
                  </m:oMath>
                </a14:m>
                <a:endParaRPr lang="cs-CZ" sz="2400" dirty="0"/>
              </a:p>
              <a:p>
                <a:pPr marL="0" indent="0">
                  <a:buNone/>
                </a:pPr>
                <a:endParaRPr lang="cs-CZ" sz="2400" dirty="0"/>
              </a:p>
              <a:p>
                <a:pPr marL="0" indent="0">
                  <a:buNone/>
                </a:pPr>
                <a:endParaRPr lang="cs-CZ" sz="2400" b="0" dirty="0" smtClean="0"/>
              </a:p>
              <a:p>
                <a:r>
                  <a:rPr lang="cs-CZ" sz="2400" dirty="0" smtClean="0">
                    <a:solidFill>
                      <a:srgbClr val="FF0000"/>
                    </a:solidFill>
                  </a:rPr>
                  <a:t>nulou </a:t>
                </a:r>
                <a:r>
                  <a:rPr lang="cs-CZ" sz="2400" dirty="0">
                    <a:solidFill>
                      <a:srgbClr val="FF0000"/>
                    </a:solidFill>
                  </a:rPr>
                  <a:t>dělit nelze </a:t>
                </a:r>
                <a:r>
                  <a:rPr lang="cs-CZ" sz="2400" dirty="0"/>
                  <a:t>- zlomek, který má čitatele 0 dělit nemůžeme</a:t>
                </a:r>
                <a:r>
                  <a:rPr lang="cs-CZ" sz="2400" dirty="0" smtClean="0"/>
                  <a:t>!</a:t>
                </a: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8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141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Složené zlomky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92949"/>
                <a:ext cx="8229600" cy="3740465"/>
              </a:xfrm>
            </p:spPr>
            <p:txBody>
              <a:bodyPr>
                <a:noAutofit/>
              </a:bodyPr>
              <a:lstStyle/>
              <a:p>
                <a:r>
                  <a:rPr lang="cs-CZ" sz="2800" dirty="0" smtClean="0">
                    <a:solidFill>
                      <a:srgbClr val="FF0000"/>
                    </a:solidFill>
                  </a:rPr>
                  <a:t>složený zlomek</a:t>
                </a:r>
                <a:r>
                  <a:rPr lang="cs-CZ" sz="2800" dirty="0" smtClean="0"/>
                  <a:t> má v čitateli, ve jmenovateli nebo v čitateli i jmenovateli zlomek, např.:</a:t>
                </a:r>
              </a:p>
              <a:p>
                <a:endParaRPr lang="cs-CZ" sz="2800" dirty="0" smtClean="0"/>
              </a:p>
              <a:p>
                <a:pPr marL="457200" lvl="1" indent="0">
                  <a:buNone/>
                </a:pPr>
                <a:r>
                  <a:rPr lang="cs-CZ" sz="32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  </m:t>
                            </m:r>
                          </m:num>
                          <m:den>
                            <m:r>
                              <a:rPr lang="cs-CZ" sz="32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  </m:t>
                            </m:r>
                          </m:den>
                        </m:f>
                      </m:num>
                      <m:den>
                        <m:r>
                          <a:rPr lang="cs-CZ" sz="3200" b="0" i="1" smtClean="0">
                            <a:latin typeface="Cambria Math"/>
                          </a:rPr>
                          <m:t> </m:t>
                        </m:r>
                        <m:r>
                          <a:rPr lang="cs-CZ" sz="3200" b="0" i="1" smtClean="0">
                            <a:latin typeface="Cambria Math"/>
                          </a:rPr>
                          <m:t>3</m:t>
                        </m:r>
                        <m:r>
                          <a:rPr lang="cs-CZ" sz="3200" b="0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cs-CZ" sz="3200" dirty="0" smtClean="0"/>
                  <a:t> ,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200" b="0" i="1" smtClean="0">
                            <a:latin typeface="Cambria Math"/>
                          </a:rPr>
                          <m:t> </m:t>
                        </m:r>
                        <m:r>
                          <a:rPr lang="cs-CZ" sz="3200" b="0" i="1" smtClean="0">
                            <a:latin typeface="Cambria Math"/>
                          </a:rPr>
                          <m:t>4</m:t>
                        </m:r>
                        <m:r>
                          <a:rPr lang="cs-CZ" sz="32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f>
                          <m:fPr>
                            <m:ctrlPr>
                              <a:rPr lang="cs-CZ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cs-CZ" sz="3200" b="0" i="1" smtClean="0">
                                <a:latin typeface="Cambria Math"/>
                              </a:rPr>
                              <m:t>9</m:t>
                            </m:r>
                          </m:den>
                        </m:f>
                      </m:den>
                    </m:f>
                  </m:oMath>
                </a14:m>
                <a:r>
                  <a:rPr lang="cs-CZ" sz="3200" dirty="0" smtClean="0"/>
                  <a:t> ,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20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 </m:t>
                            </m:r>
                          </m:num>
                          <m:den>
                            <m:r>
                              <a:rPr lang="cs-CZ" sz="32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7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 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 </m:t>
                            </m:r>
                          </m:num>
                          <m:den>
                            <m:r>
                              <a:rPr lang="cs-CZ" sz="32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8</m:t>
                            </m:r>
                            <m:r>
                              <a:rPr lang="cs-CZ" sz="3200" b="0" i="1" smtClean="0">
                                <a:latin typeface="Cambria Math"/>
                              </a:rPr>
                              <m:t> </m:t>
                            </m:r>
                          </m:den>
                        </m:f>
                      </m:den>
                    </m:f>
                  </m:oMath>
                </a14:m>
                <a:endParaRPr lang="cs-CZ" sz="32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92949"/>
                <a:ext cx="8229600" cy="3740465"/>
              </a:xfrm>
              <a:blipFill rotWithShape="1">
                <a:blip r:embed="rId2"/>
                <a:stretch>
                  <a:fillRect l="-1259" t="-14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složených zlomků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00200"/>
                <a:ext cx="8229600" cy="452596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buďto: zlomek rozepíšeme jako dělení a vypočítáme (nezapomeneme případně na krácení před násobením):</a:t>
                </a:r>
              </a:p>
              <a:p>
                <a:pPr marL="0" indent="0">
                  <a:buNone/>
                </a:pPr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den>
                    </m:f>
                    <m:r>
                      <a:rPr lang="cs-C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 : 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 . 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cs-CZ" dirty="0" smtClean="0"/>
                  <a:t> 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9</m:t>
                            </m:r>
                          </m:den>
                        </m:f>
                      </m:den>
                    </m:f>
                    <m:r>
                      <a:rPr lang="cs-CZ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  : 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  . 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. 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b="0" i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cs-CZ" dirty="0" smtClean="0"/>
                  <a:t>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00200"/>
                <a:ext cx="8229600" cy="4525963"/>
              </a:xfrm>
              <a:blipFill rotWithShape="1">
                <a:blip r:embed="rId2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27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Zlomky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05925"/>
                <a:ext cx="8229600" cy="4114512"/>
              </a:xfrm>
            </p:spPr>
            <p:txBody>
              <a:bodyPr>
                <a:noAutofit/>
              </a:bodyPr>
              <a:lstStyle/>
              <a:p>
                <a:r>
                  <a:rPr lang="cs-CZ" sz="2400" dirty="0" smtClean="0"/>
                  <a:t>vyjadřují </a:t>
                </a:r>
                <a:r>
                  <a:rPr lang="cs-CZ" sz="2400" dirty="0"/>
                  <a:t>část celku</a:t>
                </a:r>
                <a:endParaRPr lang="cs-CZ" sz="2400" u="sng" dirty="0"/>
              </a:p>
              <a:p>
                <a:r>
                  <a:rPr lang="cs-CZ" sz="2400" dirty="0">
                    <a:solidFill>
                      <a:srgbClr val="FF0000"/>
                    </a:solidFill>
                  </a:rPr>
                  <a:t>zlomková čára vyjadřuje 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dělení</a:t>
                </a:r>
              </a:p>
              <a:p>
                <a:pPr marL="0" indent="0">
                  <a:buNone/>
                </a:pPr>
                <a:endParaRPr lang="cs-CZ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r>
                  <a:rPr lang="cs-CZ" sz="2400" dirty="0" smtClean="0">
                    <a:solidFill>
                      <a:srgbClr val="FF0000"/>
                    </a:solidFill>
                  </a:rPr>
                  <a:t>jmenovatel</a:t>
                </a:r>
                <a:r>
                  <a:rPr lang="cs-CZ" sz="2400" dirty="0" smtClean="0"/>
                  <a:t> </a:t>
                </a:r>
                <a:r>
                  <a:rPr lang="cs-CZ" sz="2400" dirty="0"/>
                  <a:t>udává, na kolik stejných částí je celek </a:t>
                </a:r>
                <a:r>
                  <a:rPr lang="cs-CZ" sz="2400" dirty="0" smtClean="0"/>
                  <a:t>rozdělen, </a:t>
                </a:r>
                <a:r>
                  <a:rPr lang="cs-CZ" sz="2400" dirty="0"/>
                  <a:t>musí být různý od nuly!</a:t>
                </a:r>
                <a:endParaRPr lang="cs-CZ" sz="2400" dirty="0"/>
              </a:p>
              <a:p>
                <a:r>
                  <a:rPr lang="cs-CZ" sz="2400" dirty="0">
                    <a:solidFill>
                      <a:srgbClr val="FF0000"/>
                    </a:solidFill>
                  </a:rPr>
                  <a:t>čitatel</a:t>
                </a:r>
                <a:r>
                  <a:rPr lang="cs-CZ" sz="2400" dirty="0"/>
                  <a:t> sděluje, kolik těchto částí zlomek </a:t>
                </a:r>
                <a:r>
                  <a:rPr lang="cs-CZ" sz="2400" dirty="0" smtClean="0"/>
                  <a:t>obsahuje</a:t>
                </a:r>
                <a:endParaRPr lang="cs-CZ" sz="2400" dirty="0"/>
              </a:p>
              <a:p>
                <a:r>
                  <a:rPr lang="cs-CZ" sz="2400" dirty="0"/>
                  <a:t>čtení zlomků</a:t>
                </a:r>
                <a:r>
                  <a:rPr lang="cs-CZ" sz="2400" dirty="0" smtClean="0"/>
                  <a:t>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cs-CZ" sz="2400" dirty="0" smtClean="0"/>
                  <a:t>        „tři </a:t>
                </a:r>
                <a:r>
                  <a:rPr lang="cs-CZ" sz="2400" dirty="0"/>
                  <a:t>osminy" nebo </a:t>
                </a:r>
                <a:r>
                  <a:rPr lang="cs-CZ" sz="2400" dirty="0" smtClean="0"/>
                  <a:t>„tři </a:t>
                </a:r>
                <a:r>
                  <a:rPr lang="cs-CZ" sz="2400" dirty="0"/>
                  <a:t>lomeno </a:t>
                </a:r>
                <a:r>
                  <a:rPr lang="cs-CZ" sz="2400" dirty="0" smtClean="0"/>
                  <a:t>osmi“</a:t>
                </a:r>
                <a:r>
                  <a:rPr lang="cs-CZ" sz="2400" dirty="0"/>
                  <a:t/>
                </a:r>
                <a:br>
                  <a:rPr lang="cs-CZ" sz="2400" dirty="0"/>
                </a:b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05925"/>
                <a:ext cx="8229600" cy="4114512"/>
              </a:xfrm>
              <a:blipFill rotWithShape="1">
                <a:blip r:embed="rId3"/>
                <a:stretch>
                  <a:fillRect l="-963" t="-1185" b="-5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4983665" y="2812286"/>
            <a:ext cx="760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čitatel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983665" y="3696456"/>
            <a:ext cx="1233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</a:t>
            </a:r>
            <a:r>
              <a:rPr lang="cs-CZ" dirty="0" smtClean="0"/>
              <a:t>menovatel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64025" y="3250202"/>
            <a:ext cx="1562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</a:t>
            </a:r>
            <a:r>
              <a:rPr lang="cs-CZ" dirty="0" smtClean="0"/>
              <a:t>lomková čára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4764053" y="2996952"/>
            <a:ext cx="219612" cy="253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4743575" y="3602382"/>
            <a:ext cx="240090" cy="278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4860032" y="3433230"/>
            <a:ext cx="47643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031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složených zlomků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00200"/>
                <a:ext cx="8229600" cy="452596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cs-CZ" dirty="0" smtClean="0"/>
                  <a:t>nebo: spolu vynásobíme vnější čísla – výsledek zapíšeme do čitatele, pak vnitřní čísla – výsledek zapíšeme do jmenovatele a výsledný zlomek upravíme na základní tvar (musíme být velmi pozorní, celá čísla si představit jako zlomek, lze i krátit před úpravou složeného zlomku, ale velmi pozorně!):</a:t>
                </a:r>
              </a:p>
              <a:p>
                <a:pPr marL="0" indent="0">
                  <a:buNone/>
                </a:pPr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</m:den>
                    </m:f>
                    <m:r>
                      <a:rPr lang="cs-C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2 .  7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3 .  5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</a:rPr>
                              <m:t>9</m:t>
                            </m:r>
                          </m:den>
                        </m:f>
                      </m:den>
                    </m:f>
                    <m:r>
                      <a:rPr lang="cs-CZ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4 .  9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5 .  8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40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cs-CZ" dirty="0" smtClean="0"/>
                  <a:t>  nebo	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cs-CZ" i="1">
                                <a:latin typeface="Cambria Math"/>
                              </a:rPr>
                              <m:t>5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cs-CZ" i="1">
                                <a:latin typeface="Cambria Math"/>
                              </a:rPr>
                              <m:t>9</m:t>
                            </m:r>
                          </m:den>
                        </m:f>
                      </m:den>
                    </m:f>
                    <m:r>
                      <a:rPr lang="cs-CZ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cs-CZ" i="1">
                                <a:latin typeface="Cambria Math"/>
                              </a:rPr>
                              <m:t>5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cs-CZ" i="1">
                                <a:latin typeface="Cambria Math"/>
                              </a:rPr>
                              <m:t>9</m:t>
                            </m:r>
                          </m:den>
                        </m:f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  <m:r>
                          <a:rPr lang="cs-CZ" i="1">
                            <a:latin typeface="Cambria Math"/>
                          </a:rPr>
                          <m:t> .  9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5 .  </m:t>
                        </m:r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00200"/>
                <a:ext cx="8229600" cy="4525963"/>
              </a:xfrm>
              <a:blipFill rotWithShape="1">
                <a:blip r:embed="rId2"/>
                <a:stretch>
                  <a:fillRect l="-1037" t="-2426" r="-1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844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Zlomky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cs-CZ" sz="3100" dirty="0" smtClean="0"/>
                  <a:t>je-li </a:t>
                </a:r>
                <a:r>
                  <a:rPr lang="cs-CZ" sz="3100" dirty="0">
                    <a:solidFill>
                      <a:srgbClr val="FF0000"/>
                    </a:solidFill>
                  </a:rPr>
                  <a:t>čitatel zlomku nula</a:t>
                </a:r>
                <a:r>
                  <a:rPr lang="cs-CZ" sz="3100" dirty="0"/>
                  <a:t>, </a:t>
                </a:r>
                <a:r>
                  <a:rPr lang="cs-CZ" sz="3100" dirty="0">
                    <a:solidFill>
                      <a:srgbClr val="FF0000"/>
                    </a:solidFill>
                  </a:rPr>
                  <a:t>rovná se zlomek </a:t>
                </a:r>
                <a:r>
                  <a:rPr lang="cs-CZ" sz="3100" dirty="0" smtClean="0">
                    <a:solidFill>
                      <a:srgbClr val="FF0000"/>
                    </a:solidFill>
                  </a:rPr>
                  <a:t>nule</a:t>
                </a:r>
                <a:r>
                  <a:rPr lang="cs-CZ" sz="3100" dirty="0" smtClean="0"/>
                  <a:t>, např.:</a:t>
                </a:r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600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cs-CZ" sz="2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cs-CZ" sz="2600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sz="2600" dirty="0"/>
              </a:p>
              <a:p>
                <a:r>
                  <a:rPr lang="cs-CZ" sz="3100" dirty="0"/>
                  <a:t>zlomek, který má </a:t>
                </a:r>
                <a:r>
                  <a:rPr lang="cs-CZ" sz="3100" dirty="0">
                    <a:solidFill>
                      <a:srgbClr val="FF0000"/>
                    </a:solidFill>
                  </a:rPr>
                  <a:t>stejného čitatele i jmenovatele</a:t>
                </a:r>
                <a:r>
                  <a:rPr lang="cs-CZ" sz="3100" dirty="0"/>
                  <a:t>, se </a:t>
                </a:r>
                <a:r>
                  <a:rPr lang="cs-CZ" sz="3100" dirty="0">
                    <a:solidFill>
                      <a:srgbClr val="FF0000"/>
                    </a:solidFill>
                  </a:rPr>
                  <a:t>rovná </a:t>
                </a:r>
                <a:r>
                  <a:rPr lang="cs-CZ" sz="3100" dirty="0" smtClean="0">
                    <a:solidFill>
                      <a:srgbClr val="FF0000"/>
                    </a:solidFill>
                  </a:rPr>
                  <a:t>jedné,</a:t>
                </a:r>
                <a:r>
                  <a:rPr lang="cs-CZ" sz="3100" dirty="0" smtClean="0"/>
                  <a:t> např.:</a:t>
                </a:r>
                <a:endParaRPr lang="cs-CZ" sz="3100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31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1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sz="31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31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cs-CZ" sz="3100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1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100" b="0" i="1" smtClean="0">
                            <a:latin typeface="Cambria Math"/>
                          </a:rPr>
                          <m:t>19</m:t>
                        </m:r>
                      </m:num>
                      <m:den>
                        <m:r>
                          <a:rPr lang="cs-CZ" sz="3100" b="0" i="1" smtClean="0">
                            <a:latin typeface="Cambria Math"/>
                          </a:rPr>
                          <m:t>19</m:t>
                        </m:r>
                      </m:den>
                    </m:f>
                    <m:r>
                      <a:rPr lang="cs-CZ" sz="31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cs-CZ" sz="3100" dirty="0"/>
                  <a:t/>
                </a:r>
                <a:br>
                  <a:rPr lang="cs-CZ" sz="3100" dirty="0"/>
                </a:br>
                <a:endParaRPr lang="cs-CZ" sz="3100" dirty="0"/>
              </a:p>
              <a:p>
                <a:r>
                  <a:rPr lang="cs-CZ" sz="3100" dirty="0"/>
                  <a:t>zlomky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1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1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31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3100" b="0" i="1" smtClean="0">
                        <a:latin typeface="Cambria Math"/>
                      </a:rPr>
                      <m:t>  , </m:t>
                    </m:r>
                    <m:f>
                      <m:fPr>
                        <m:ctrlPr>
                          <a:rPr lang="cs-CZ" sz="31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1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31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cs-CZ" sz="3100" b="0" i="1" smtClean="0">
                        <a:latin typeface="Cambria Math"/>
                      </a:rPr>
                      <m:t>  , </m:t>
                    </m:r>
                    <m:f>
                      <m:fPr>
                        <m:ctrlPr>
                          <a:rPr lang="cs-CZ" sz="31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1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31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cs-CZ" sz="3100" b="0" i="1" smtClean="0">
                        <a:latin typeface="Cambria Math"/>
                      </a:rPr>
                      <m:t> , </m:t>
                    </m:r>
                    <m:f>
                      <m:fPr>
                        <m:ctrlPr>
                          <a:rPr lang="cs-CZ" sz="31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31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sz="31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cs-CZ" sz="3100" dirty="0" smtClean="0"/>
                  <a:t>  vyjadřují </a:t>
                </a:r>
                <a:r>
                  <a:rPr lang="cs-CZ" sz="3100" dirty="0"/>
                  <a:t>stejnou část </a:t>
                </a:r>
                <a:r>
                  <a:rPr lang="cs-CZ" sz="3100" dirty="0" smtClean="0"/>
                  <a:t>celku, říkáme</a:t>
                </a:r>
                <a:r>
                  <a:rPr lang="cs-CZ" sz="3100" dirty="0"/>
                  <a:t>, že se sobě rovnají, nebo že mají stejnou hodnotu:</a:t>
                </a:r>
                <a:endParaRPr lang="cs-CZ" sz="3100" dirty="0"/>
              </a:p>
              <a:p>
                <a:pPr marL="0" indent="0">
                  <a:buNone/>
                </a:pPr>
                <a:r>
                  <a:rPr lang="cs-CZ" sz="3100" dirty="0"/>
                  <a:t/>
                </a:r>
                <a:br>
                  <a:rPr lang="cs-CZ" sz="31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sz="2400" i="1">
                          <a:latin typeface="Cambria Math"/>
                        </a:rPr>
                        <m:t> </m:t>
                      </m:r>
                      <m:r>
                        <a:rPr lang="cs-CZ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>
                        <a:rPr lang="cs-CZ" sz="2400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cs-CZ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4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2400" i="1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2695" r="-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629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Rozšiřování zlomků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</p:spPr>
            <p:txBody>
              <a:bodyPr>
                <a:normAutofit/>
              </a:bodyPr>
              <a:lstStyle/>
              <a:p>
                <a:r>
                  <a:rPr lang="cs-CZ" sz="2400" dirty="0" smtClean="0"/>
                  <a:t>zlomek </a:t>
                </a:r>
                <a:r>
                  <a:rPr lang="cs-CZ" sz="2400" dirty="0">
                    <a:solidFill>
                      <a:srgbClr val="FF0000"/>
                    </a:solidFill>
                  </a:rPr>
                  <a:t>rozšíříme</a:t>
                </a:r>
                <a:r>
                  <a:rPr lang="cs-CZ" sz="2400" dirty="0"/>
                  <a:t>, když čitatele i jmenovatele zlomku </a:t>
                </a:r>
                <a:r>
                  <a:rPr lang="cs-CZ" sz="2400" dirty="0">
                    <a:solidFill>
                      <a:srgbClr val="FF0000"/>
                    </a:solidFill>
                  </a:rPr>
                  <a:t>vynásobíme</a:t>
                </a:r>
                <a:r>
                  <a:rPr lang="cs-CZ" sz="2400" dirty="0"/>
                  <a:t> stejným přirozeným číslem</a:t>
                </a:r>
              </a:p>
              <a:p>
                <a:r>
                  <a:rPr lang="cs-CZ" sz="2400" dirty="0">
                    <a:solidFill>
                      <a:srgbClr val="FF0000"/>
                    </a:solidFill>
                  </a:rPr>
                  <a:t>hodnota zlomku se při jeho rozšiřování nezmění</a:t>
                </a:r>
              </a:p>
              <a:p>
                <a:r>
                  <a:rPr lang="cs-CZ" sz="2400" dirty="0" smtClean="0"/>
                  <a:t>např. zlomek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sz="2400" dirty="0" smtClean="0"/>
                  <a:t> rozšiřujeme:</a:t>
                </a:r>
                <a:endParaRPr lang="cs-CZ" sz="2400" dirty="0"/>
              </a:p>
              <a:p>
                <a:pPr marL="400050" lvl="1" indent="0">
                  <a:buNone/>
                </a:pPr>
                <a:endParaRPr lang="cs-CZ" sz="2000" dirty="0"/>
              </a:p>
              <a:p>
                <a:pPr marL="400050" lvl="1" indent="0">
                  <a:buNone/>
                </a:pPr>
                <a:r>
                  <a:rPr lang="cs-CZ" sz="2400" dirty="0"/>
                  <a:t>d</a:t>
                </a:r>
                <a:r>
                  <a:rPr lang="cs-CZ" sz="2400" dirty="0" smtClean="0"/>
                  <a:t>věma</a:t>
                </a:r>
                <a:r>
                  <a:rPr lang="cs-CZ" sz="2400" dirty="0"/>
                  <a:t>: </a:t>
                </a:r>
                <a:r>
                  <a:rPr lang="cs-CZ" sz="2400" dirty="0" smtClean="0"/>
                  <a:t>		třemi</a:t>
                </a:r>
                <a:r>
                  <a:rPr lang="cs-CZ" sz="2400" dirty="0"/>
                  <a:t>: </a:t>
                </a:r>
                <a:r>
                  <a:rPr lang="cs-CZ" sz="2400" dirty="0" smtClean="0"/>
                  <a:t>			čtyřmi:</a:t>
                </a: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4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1 .  </m:t>
                        </m:r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3 .  </m:t>
                        </m:r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cs-CZ" sz="2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sz="2400" dirty="0" smtClean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1 . </m:t>
                        </m:r>
                        <m:r>
                          <a:rPr lang="cs-CZ" sz="2400" b="0" i="1" smtClean="0">
                            <a:latin typeface="Cambria Math"/>
                          </a:rPr>
                          <m:t> </m:t>
                        </m:r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3 . </m:t>
                        </m:r>
                        <m:r>
                          <a:rPr lang="cs-CZ" sz="2400" b="0" i="1" smtClean="0">
                            <a:latin typeface="Cambria Math"/>
                          </a:rPr>
                          <m:t> </m:t>
                        </m:r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cs-CZ" sz="2400" dirty="0" smtClean="0"/>
                  <a:t>		</a:t>
                </a:r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1 . </m:t>
                        </m:r>
                        <m:r>
                          <a:rPr lang="cs-CZ" sz="2400" b="0" i="1" smtClean="0">
                            <a:latin typeface="Cambria Math"/>
                          </a:rPr>
                          <m:t> </m:t>
                        </m:r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3 . </m:t>
                        </m:r>
                        <m:r>
                          <a:rPr lang="cs-CZ" sz="2400" b="0" i="1" smtClean="0">
                            <a:latin typeface="Cambria Math"/>
                          </a:rPr>
                          <m:t> </m:t>
                        </m:r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  <a:blipFill rotWithShape="1">
                <a:blip r:embed="rId2"/>
                <a:stretch>
                  <a:fillRect l="-948" t="-10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32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Krácení zlomků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cs-CZ" sz="2400" dirty="0" smtClean="0"/>
                  <a:t>zlomek </a:t>
                </a:r>
                <a:r>
                  <a:rPr lang="cs-CZ" sz="2400" dirty="0">
                    <a:solidFill>
                      <a:srgbClr val="FF0000"/>
                    </a:solidFill>
                  </a:rPr>
                  <a:t>zkrátíme</a:t>
                </a:r>
                <a:r>
                  <a:rPr lang="cs-CZ" sz="2400" dirty="0"/>
                  <a:t>, když čitatele i jmenovatele zlomku </a:t>
                </a:r>
                <a:r>
                  <a:rPr lang="cs-CZ" sz="2400" dirty="0">
                    <a:solidFill>
                      <a:srgbClr val="FF0000"/>
                    </a:solidFill>
                  </a:rPr>
                  <a:t>vydělíme </a:t>
                </a:r>
                <a:r>
                  <a:rPr lang="cs-CZ" sz="2400" dirty="0"/>
                  <a:t>stejným přirozeným číslem, které je </a:t>
                </a:r>
                <a:r>
                  <a:rPr lang="cs-CZ" sz="2400" dirty="0">
                    <a:solidFill>
                      <a:srgbClr val="FF0000"/>
                    </a:solidFill>
                  </a:rPr>
                  <a:t>společným dělitelem </a:t>
                </a:r>
                <a:r>
                  <a:rPr lang="cs-CZ" sz="2400" dirty="0"/>
                  <a:t>čitatele i jmenovatele</a:t>
                </a:r>
              </a:p>
              <a:p>
                <a:r>
                  <a:rPr lang="cs-CZ" sz="2400" dirty="0">
                    <a:solidFill>
                      <a:srgbClr val="FF0000"/>
                    </a:solidFill>
                  </a:rPr>
                  <a:t>hodnota zlomku se při jeho krácení 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nezmění</a:t>
                </a:r>
                <a:endParaRPr lang="cs-CZ" sz="2400" dirty="0"/>
              </a:p>
              <a:p>
                <a:r>
                  <a:rPr lang="cs-CZ" sz="2400" dirty="0"/>
                  <a:t>např. zlomek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cs-CZ" sz="2400" dirty="0"/>
                  <a:t> </a:t>
                </a:r>
                <a:r>
                  <a:rPr lang="cs-CZ" sz="2400" dirty="0" smtClean="0"/>
                  <a:t> krátíme:</a:t>
                </a:r>
                <a:endParaRPr lang="cs-CZ" sz="2400" dirty="0"/>
              </a:p>
              <a:p>
                <a:pPr marL="400050" lvl="1" indent="0">
                  <a:buNone/>
                </a:pPr>
                <a:endParaRPr lang="cs-CZ" sz="2400" dirty="0"/>
              </a:p>
              <a:p>
                <a:pPr marL="400050" lvl="1" indent="0">
                  <a:buNone/>
                </a:pPr>
                <a:r>
                  <a:rPr lang="cs-CZ" sz="2400" dirty="0"/>
                  <a:t>d</a:t>
                </a:r>
                <a:r>
                  <a:rPr lang="cs-CZ" sz="2400" dirty="0"/>
                  <a:t>věma</a:t>
                </a:r>
                <a:r>
                  <a:rPr lang="cs-CZ" sz="2400" dirty="0"/>
                  <a:t>: </a:t>
                </a:r>
                <a:r>
                  <a:rPr lang="cs-CZ" sz="2400" dirty="0"/>
                  <a:t>		</a:t>
                </a:r>
                <a:r>
                  <a:rPr lang="cs-CZ" sz="2400" dirty="0" smtClean="0"/>
                  <a:t>čtyřmi: </a:t>
                </a:r>
                <a:r>
                  <a:rPr lang="cs-CZ" sz="2400" dirty="0"/>
                  <a:t>		</a:t>
                </a:r>
                <a:r>
                  <a:rPr lang="cs-CZ" sz="2400" dirty="0" smtClean="0"/>
                  <a:t>osmi:</a:t>
                </a:r>
                <a:endParaRPr lang="cs-CZ" sz="2400" dirty="0"/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cs-CZ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 8   :</m:t>
                        </m:r>
                        <m:r>
                          <a:rPr lang="cs-CZ" sz="2400" i="1">
                            <a:latin typeface="Cambria Math"/>
                          </a:rPr>
                          <m:t> </m:t>
                        </m:r>
                        <m:r>
                          <a:rPr lang="cs-CZ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16 :</m:t>
                        </m:r>
                        <m:r>
                          <a:rPr lang="cs-CZ" sz="2400" i="1">
                            <a:latin typeface="Cambria Math"/>
                          </a:rPr>
                          <m:t> </m:t>
                        </m:r>
                        <m:r>
                          <a:rPr lang="cs-CZ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cs-CZ" sz="2400">
                        <a:latin typeface="Cambria Math"/>
                      </a:rPr>
                      <m:t> </m:t>
                    </m:r>
                  </m:oMath>
                </a14:m>
                <a:r>
                  <a:rPr lang="cs-CZ" sz="2400" dirty="0"/>
                  <a:t>	</a:t>
                </a:r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cs-CZ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 8</m:t>
                        </m:r>
                        <m:r>
                          <a:rPr lang="cs-CZ" sz="2400" i="1">
                            <a:latin typeface="Cambria Math"/>
                          </a:rPr>
                          <m:t> </m:t>
                        </m:r>
                        <m:r>
                          <a:rPr lang="cs-CZ" sz="2400" b="0" i="1" smtClean="0">
                            <a:latin typeface="Cambria Math"/>
                          </a:rPr>
                          <m:t> :</m:t>
                        </m:r>
                        <m:r>
                          <a:rPr lang="cs-CZ" sz="2400" i="1">
                            <a:latin typeface="Cambria Math"/>
                          </a:rPr>
                          <m:t> </m:t>
                        </m:r>
                        <m:r>
                          <a:rPr lang="cs-CZ" sz="2400" i="1">
                            <a:latin typeface="Cambria Math"/>
                          </a:rPr>
                          <m:t> </m:t>
                        </m:r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16 :</m:t>
                        </m:r>
                        <m:r>
                          <a:rPr lang="cs-CZ" sz="2400" i="1">
                            <a:latin typeface="Cambria Math"/>
                          </a:rPr>
                          <m:t> </m:t>
                        </m:r>
                        <m:r>
                          <a:rPr lang="cs-CZ" sz="2400" i="1">
                            <a:latin typeface="Cambria Math"/>
                          </a:rPr>
                          <m:t> </m:t>
                        </m:r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sz="2400" dirty="0"/>
                  <a:t>	</a:t>
                </a:r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cs-CZ" sz="2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 8</m:t>
                        </m:r>
                        <m:r>
                          <a:rPr lang="cs-CZ" sz="2400" i="1">
                            <a:latin typeface="Cambria Math"/>
                          </a:rPr>
                          <m:t> </m:t>
                        </m:r>
                        <m:r>
                          <a:rPr lang="cs-CZ" sz="2400" b="0" i="1" smtClean="0">
                            <a:latin typeface="Cambria Math"/>
                          </a:rPr>
                          <m:t> :</m:t>
                        </m:r>
                        <m:r>
                          <a:rPr lang="cs-CZ" sz="2400" i="1">
                            <a:latin typeface="Cambria Math"/>
                          </a:rPr>
                          <m:t> </m:t>
                        </m:r>
                        <m:r>
                          <a:rPr lang="cs-CZ" sz="2400" i="1">
                            <a:latin typeface="Cambria Math"/>
                          </a:rPr>
                          <m:t> </m:t>
                        </m:r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16 :</m:t>
                        </m:r>
                        <m:r>
                          <a:rPr lang="cs-CZ" sz="2400" i="1">
                            <a:latin typeface="Cambria Math"/>
                          </a:rPr>
                          <m:t> </m:t>
                        </m:r>
                        <m:r>
                          <a:rPr lang="cs-CZ" sz="2400" i="1">
                            <a:latin typeface="Cambria Math"/>
                          </a:rPr>
                          <m:t> </m:t>
                        </m:r>
                        <m:r>
                          <a:rPr lang="cs-CZ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cs-CZ" sz="2400" i="1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41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Zlomek v základním tvaru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cs-CZ" sz="2400" dirty="0" smtClean="0"/>
                  <a:t>zlomek </a:t>
                </a:r>
                <a:r>
                  <a:rPr lang="cs-CZ" sz="2400" dirty="0"/>
                  <a:t>v základním tvaru je zlomek, jehož </a:t>
                </a:r>
                <a:r>
                  <a:rPr lang="cs-CZ" sz="2400" dirty="0">
                    <a:solidFill>
                      <a:srgbClr val="FF0000"/>
                    </a:solidFill>
                  </a:rPr>
                  <a:t>čitatel a jmenovatel jsou nesoudělná </a:t>
                </a:r>
                <a:r>
                  <a:rPr lang="cs-CZ" sz="2400" dirty="0" smtClean="0">
                    <a:solidFill>
                      <a:srgbClr val="FF0000"/>
                    </a:solidFill>
                  </a:rPr>
                  <a:t>čísla</a:t>
                </a:r>
              </a:p>
              <a:p>
                <a:pPr marL="400050" lvl="1" indent="0">
                  <a:buNone/>
                </a:pPr>
                <a:r>
                  <a:rPr lang="cs-CZ" sz="2400" dirty="0" smtClean="0"/>
                  <a:t>např.: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  ,  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  ,  </m:t>
                    </m:r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21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 </m:t>
                    </m:r>
                  </m:oMath>
                </a14:m>
                <a:endParaRPr lang="cs-CZ" sz="2400" dirty="0" smtClean="0"/>
              </a:p>
              <a:p>
                <a:pPr marL="0" indent="0">
                  <a:buNone/>
                </a:pPr>
                <a:endParaRPr lang="cs-CZ" sz="2400" dirty="0"/>
              </a:p>
              <a:p>
                <a:pPr marL="400050" lvl="1" indent="0">
                  <a:buNone/>
                </a:pPr>
                <a:r>
                  <a:rPr lang="cs-CZ" sz="2400" dirty="0" smtClean="0"/>
                  <a:t>pozn</a:t>
                </a:r>
                <a:r>
                  <a:rPr lang="cs-CZ" sz="2400" dirty="0"/>
                  <a:t>.: nesoudělná čísla jsou taková přirozená čísla, jejichž společný dělitel je 1</a:t>
                </a:r>
                <a:endParaRPr lang="cs-CZ" sz="2400" dirty="0"/>
              </a:p>
              <a:p>
                <a:pPr marL="0" indent="0">
                  <a:buNone/>
                </a:pPr>
                <a:endParaRPr lang="cs-CZ" sz="2400" dirty="0"/>
              </a:p>
              <a:p>
                <a:r>
                  <a:rPr lang="cs-CZ" sz="2400" dirty="0"/>
                  <a:t>každé přirozené číslo můžeme napsat jako zlomek se jmenovatelem </a:t>
                </a:r>
                <a:r>
                  <a:rPr lang="cs-CZ" sz="2400" dirty="0" smtClean="0"/>
                  <a:t>1</a:t>
                </a:r>
              </a:p>
              <a:p>
                <a:pPr marL="400050" lvl="1" indent="0">
                  <a:buNone/>
                </a:pPr>
                <a:r>
                  <a:rPr lang="cs-CZ" sz="2400" dirty="0" smtClean="0"/>
                  <a:t>např.:	</a:t>
                </a:r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=2</m:t>
                    </m:r>
                    <m:r>
                      <a:rPr lang="cs-CZ" sz="2400" i="1">
                        <a:latin typeface="Cambria Math"/>
                      </a:rPr>
                      <m:t>  ,  </m:t>
                    </m:r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cs-CZ" sz="2400" b="0" i="1" smtClean="0">
                        <a:latin typeface="Cambria Math"/>
                      </a:rPr>
                      <m:t>=5</m:t>
                    </m:r>
                  </m:oMath>
                </a14:m>
                <a:endParaRPr lang="cs-CZ" sz="2400" dirty="0"/>
              </a:p>
              <a:p>
                <a:pPr marL="0" indent="0">
                  <a:buNone/>
                </a:pPr>
                <a:r>
                  <a:rPr lang="cs-CZ" sz="2400" dirty="0"/>
                  <a:t/>
                </a:r>
                <a:br>
                  <a:rPr lang="cs-CZ" sz="2400" dirty="0"/>
                </a:br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1556" b="-21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5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Porovnávání zlomků se stejnými jmenovateli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ze </a:t>
                </a:r>
                <a:r>
                  <a:rPr lang="cs-CZ" dirty="0"/>
                  <a:t>dvou zlomků se </a:t>
                </a:r>
                <a:r>
                  <a:rPr lang="cs-CZ" dirty="0">
                    <a:solidFill>
                      <a:srgbClr val="FF0000"/>
                    </a:solidFill>
                  </a:rPr>
                  <a:t>stejnými jmenovateli </a:t>
                </a:r>
                <a:r>
                  <a:rPr lang="cs-CZ" dirty="0"/>
                  <a:t>je </a:t>
                </a:r>
                <a:r>
                  <a:rPr lang="cs-CZ" dirty="0">
                    <a:solidFill>
                      <a:srgbClr val="FF0000"/>
                    </a:solidFill>
                  </a:rPr>
                  <a:t>větší ten</a:t>
                </a:r>
                <a:r>
                  <a:rPr lang="cs-CZ" dirty="0"/>
                  <a:t>, který má </a:t>
                </a:r>
                <a:r>
                  <a:rPr lang="cs-CZ" dirty="0">
                    <a:solidFill>
                      <a:srgbClr val="FF0000"/>
                    </a:solidFill>
                  </a:rPr>
                  <a:t>většího čitatele</a:t>
                </a:r>
              </a:p>
              <a:p>
                <a:pPr marL="400050" lvl="1" indent="0">
                  <a:buNone/>
                </a:pPr>
                <a:r>
                  <a:rPr lang="cs-CZ" dirty="0"/>
                  <a:t>např</a:t>
                </a:r>
                <a:r>
                  <a:rPr lang="cs-CZ" dirty="0" smtClean="0"/>
                  <a:t>.: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&lt; 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cs-CZ" dirty="0" smtClean="0"/>
                  <a:t>   , protože </a:t>
                </a:r>
                <a:r>
                  <a:rPr lang="cs-CZ" dirty="0"/>
                  <a:t>3 &lt; 7</a:t>
                </a: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/>
                  <a:t>menší zlomek je na číselné ose znázorněn vlevo od většího </a:t>
                </a:r>
                <a:r>
                  <a:rPr lang="cs-CZ" dirty="0" smtClean="0"/>
                  <a:t>zlomku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350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Porovnávání zlomků s různými jmenovateli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Převedením </a:t>
                </a:r>
                <a:r>
                  <a:rPr lang="cs-CZ" dirty="0">
                    <a:solidFill>
                      <a:srgbClr val="FF0000"/>
                    </a:solidFill>
                  </a:rPr>
                  <a:t>na společného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jmenovatele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zlomky </a:t>
                </a:r>
                <a:r>
                  <a:rPr lang="cs-CZ" dirty="0"/>
                  <a:t>převedeme na společného jmenovatele (</a:t>
                </a:r>
                <a:r>
                  <a:rPr lang="cs-CZ" dirty="0" smtClean="0"/>
                  <a:t>rozšiřováním, krácením</a:t>
                </a:r>
                <a:r>
                  <a:rPr lang="cs-CZ" dirty="0"/>
                  <a:t>)</a:t>
                </a:r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porovnáme </a:t>
                </a:r>
                <a:r>
                  <a:rPr lang="cs-CZ" dirty="0"/>
                  <a:t>tyto zlomky se stejným jmenovatelem</a:t>
                </a:r>
                <a:endParaRPr lang="cs-CZ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stejná </a:t>
                </a:r>
                <a:r>
                  <a:rPr lang="cs-CZ" dirty="0"/>
                  <a:t>nerovnost platí mezi původními zlomky</a:t>
                </a:r>
                <a:endParaRPr lang="cs-CZ" dirty="0"/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400050" lvl="1" indent="0">
                  <a:buNone/>
                </a:pPr>
                <a:r>
                  <a:rPr lang="cs-CZ" dirty="0" smtClean="0"/>
                  <a:t>např</a:t>
                </a:r>
                <a:r>
                  <a:rPr lang="cs-CZ" dirty="0"/>
                  <a:t>.: mám porovnat zlomky</a:t>
                </a:r>
                <a:endParaRPr lang="cs-CZ" dirty="0" smtClean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3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3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33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sz="3300" b="0" i="1" smtClean="0">
                          <a:latin typeface="Cambria Math"/>
                        </a:rPr>
                        <m:t>                 </m:t>
                      </m:r>
                      <m:f>
                        <m:fPr>
                          <m:ctrlPr>
                            <a:rPr lang="cs-CZ" sz="33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3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33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cs-CZ" sz="3300" dirty="0"/>
              </a:p>
              <a:p>
                <a:pPr marL="400050" lvl="1" indent="0">
                  <a:buNone/>
                </a:pPr>
                <a:r>
                  <a:rPr lang="cs-CZ" dirty="0" smtClean="0"/>
                  <a:t>nejprve </a:t>
                </a:r>
                <a:r>
                  <a:rPr lang="cs-CZ" dirty="0"/>
                  <a:t>je převedu na společného jmenovatele, pak porovnám </a:t>
                </a:r>
                <a:r>
                  <a:rPr lang="cs-CZ" dirty="0" smtClean="0"/>
                  <a:t>čitatele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40005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3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3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cs-CZ" sz="3300" b="0" i="1" smtClean="0">
                              <a:latin typeface="Cambria Math"/>
                            </a:rPr>
                            <m:t>45</m:t>
                          </m:r>
                        </m:den>
                      </m:f>
                      <m:r>
                        <a:rPr lang="cs-CZ" sz="3300" i="1">
                          <a:latin typeface="Cambria Math"/>
                        </a:rPr>
                        <m:t>      </m:t>
                      </m:r>
                      <m:r>
                        <a:rPr lang="cs-CZ" sz="3300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cs-CZ" sz="3300" i="1">
                          <a:latin typeface="Cambria Math"/>
                        </a:rPr>
                        <m:t>       </m:t>
                      </m:r>
                      <m:f>
                        <m:fPr>
                          <m:ctrlPr>
                            <a:rPr lang="cs-CZ" sz="33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300" b="0" i="1" smtClean="0">
                              <a:latin typeface="Cambria Math"/>
                            </a:rPr>
                            <m:t>18</m:t>
                          </m:r>
                        </m:num>
                        <m:den>
                          <m:r>
                            <a:rPr lang="cs-CZ" sz="3300" b="0" i="1" smtClean="0">
                              <a:latin typeface="Cambria Math"/>
                            </a:rPr>
                            <m:t>4</m:t>
                          </m:r>
                          <m:r>
                            <a:rPr lang="cs-CZ" sz="3300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r>
                  <a:rPr lang="cs-CZ" sz="3300" dirty="0"/>
                  <a:t/>
                </a:r>
                <a:br>
                  <a:rPr lang="cs-CZ" sz="3300" dirty="0"/>
                </a:br>
                <a:endParaRPr lang="cs-CZ" sz="3300" dirty="0" smtClean="0"/>
              </a:p>
              <a:p>
                <a:pPr marL="400050" lvl="1" indent="0">
                  <a:buNone/>
                </a:pPr>
                <a:r>
                  <a:rPr lang="cs-CZ" dirty="0" smtClean="0"/>
                  <a:t>stejná </a:t>
                </a:r>
                <a:r>
                  <a:rPr lang="cs-CZ" dirty="0"/>
                  <a:t>nerovnost platí pro původní zlomky</a:t>
                </a:r>
                <a:r>
                  <a:rPr lang="cs-CZ" dirty="0" smtClean="0"/>
                  <a:t>!</a:t>
                </a:r>
              </a:p>
              <a:p>
                <a:pPr marL="400050" lvl="1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i="1">
                          <a:latin typeface="Cambria Math"/>
                        </a:rPr>
                        <m:t>      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cs-CZ" i="1">
                          <a:latin typeface="Cambria Math"/>
                        </a:rPr>
                        <m:t>     </m:t>
                      </m:r>
                      <m:f>
                        <m:fPr>
                          <m:ctrlPr>
                            <a:rPr lang="cs-CZ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611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ipka doprava 4"/>
          <p:cNvSpPr/>
          <p:nvPr/>
        </p:nvSpPr>
        <p:spPr>
          <a:xfrm rot="20165823">
            <a:off x="4138431" y="2348880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Porovnávání zlomků s různými jmenovateli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Použitím </a:t>
                </a:r>
                <a:r>
                  <a:rPr lang="cs-CZ" dirty="0">
                    <a:solidFill>
                      <a:srgbClr val="FF0000"/>
                    </a:solidFill>
                  </a:rPr>
                  <a:t>křížového pravidla </a:t>
                </a:r>
                <a:r>
                  <a:rPr lang="cs-CZ" dirty="0"/>
                  <a:t>(pro zvídavé:))</a:t>
                </a:r>
                <a:endParaRPr lang="cs-CZ" dirty="0"/>
              </a:p>
              <a:p>
                <a:pPr marL="400050" lvl="1" indent="0">
                  <a:buNone/>
                </a:pPr>
                <a:r>
                  <a:rPr lang="cs-CZ" dirty="0"/>
                  <a:t>např.: mám porovnat zlomky</a:t>
                </a:r>
                <a:endParaRPr lang="cs-CZ" dirty="0"/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3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3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3300" i="1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sz="3300" i="1">
                          <a:latin typeface="Cambria Math"/>
                        </a:rPr>
                        <m:t>                 </m:t>
                      </m:r>
                      <m:f>
                        <m:fPr>
                          <m:ctrlPr>
                            <a:rPr lang="cs-CZ" sz="33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3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3300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cs-CZ" sz="3300" dirty="0"/>
              </a:p>
              <a:p>
                <a:pPr marL="400050" lvl="1" indent="0">
                  <a:buNone/>
                </a:pPr>
                <a:endParaRPr lang="cs-CZ" dirty="0" smtClean="0"/>
              </a:p>
              <a:p>
                <a:pPr marL="400050" lvl="1" indent="0">
                  <a:buNone/>
                </a:pPr>
                <a:r>
                  <a:rPr lang="cs-CZ" dirty="0" smtClean="0"/>
                  <a:t>pomocí </a:t>
                </a:r>
                <a:r>
                  <a:rPr lang="cs-CZ" dirty="0"/>
                  <a:t>křížového pravidla vynásobím čitatele a jmenovatele, </a:t>
                </a:r>
                <a:r>
                  <a:rPr lang="cs-CZ" dirty="0" smtClean="0"/>
                  <a:t>čísla porovnám</a:t>
                </a:r>
                <a:r>
                  <a:rPr lang="cs-CZ" dirty="0"/>
                  <a:t>, stejná nerovnost platí pro původní </a:t>
                </a:r>
                <a:r>
                  <a:rPr lang="cs-CZ" dirty="0" smtClean="0"/>
                  <a:t>zlomky</a:t>
                </a:r>
              </a:p>
              <a:p>
                <a:pPr marL="0" indent="0">
                  <a:buNone/>
                </a:pPr>
                <a:r>
                  <a:rPr lang="cs-CZ" dirty="0"/>
                  <a:t>	</a:t>
                </a:r>
                <a:r>
                  <a:rPr lang="cs-CZ" dirty="0" smtClean="0"/>
                  <a:t>		      20	    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&gt;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cs-CZ" dirty="0" smtClean="0"/>
                  <a:t>	 18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33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3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sz="3300" i="1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cs-CZ" sz="3300" i="1">
                          <a:latin typeface="Cambria Math"/>
                        </a:rPr>
                        <m:t>         </m:t>
                      </m:r>
                      <m:r>
                        <a:rPr lang="cs-CZ" sz="3300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cs-CZ" sz="3300" i="1">
                          <a:latin typeface="Cambria Math"/>
                        </a:rPr>
                        <m:t>       </m:t>
                      </m:r>
                      <m:f>
                        <m:fPr>
                          <m:ctrlPr>
                            <a:rPr lang="cs-CZ" sz="33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3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3300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cs-CZ" sz="3300" dirty="0"/>
              </a:p>
              <a:p>
                <a:pPr marL="0" indent="0">
                  <a:buNone/>
                </a:pPr>
                <a:r>
                  <a:rPr lang="cs-CZ" dirty="0"/>
                  <a:t/>
                </a:r>
                <a:br>
                  <a:rPr lang="cs-CZ" dirty="0"/>
                </a:b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Šipka doprava 3"/>
          <p:cNvSpPr/>
          <p:nvPr/>
        </p:nvSpPr>
        <p:spPr>
          <a:xfrm rot="1713420">
            <a:off x="4139952" y="2348880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7387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11240</TotalTime>
  <Words>698</Words>
  <Application>Microsoft Office PowerPoint</Application>
  <PresentationFormat>Předvádění na obrazovce (4:3)</PresentationFormat>
  <Paragraphs>154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Zlomky</vt:lpstr>
      <vt:lpstr>Zlomky</vt:lpstr>
      <vt:lpstr>Zlomky</vt:lpstr>
      <vt:lpstr>Rozšiřování zlomků</vt:lpstr>
      <vt:lpstr>Krácení zlomků</vt:lpstr>
      <vt:lpstr>Zlomek v základním tvaru</vt:lpstr>
      <vt:lpstr>Porovnávání zlomků se stejnými jmenovateli</vt:lpstr>
      <vt:lpstr>Porovnávání zlomků s různými jmenovateli</vt:lpstr>
      <vt:lpstr>Porovnávání zlomků s různými jmenovateli</vt:lpstr>
      <vt:lpstr>Porovnávání zlomků</vt:lpstr>
      <vt:lpstr>Desetinné zlomky, smíšená čísla</vt:lpstr>
      <vt:lpstr>Sčítání a odčítání zlomků se stejnými jmenovateli</vt:lpstr>
      <vt:lpstr>Sčítání a odčítání zlomků s různými jmenovateli</vt:lpstr>
      <vt:lpstr>Sčítání a odčítání zlomků</vt:lpstr>
      <vt:lpstr>Násobení zlomků</vt:lpstr>
      <vt:lpstr>Násobení zlomků</vt:lpstr>
      <vt:lpstr>Dělení zlomků</vt:lpstr>
      <vt:lpstr>Složené zlomky</vt:lpstr>
      <vt:lpstr>Úprava složených zlomků</vt:lpstr>
      <vt:lpstr>Úprava složených zlomků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238</cp:revision>
  <dcterms:created xsi:type="dcterms:W3CDTF">2022-07-31T09:19:12Z</dcterms:created>
  <dcterms:modified xsi:type="dcterms:W3CDTF">2023-10-28T12:15:31Z</dcterms:modified>
</cp:coreProperties>
</file>