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80" r:id="rId4"/>
    <p:sldId id="297" r:id="rId5"/>
    <p:sldId id="273" r:id="rId6"/>
    <p:sldId id="296" r:id="rId7"/>
    <p:sldId id="264" r:id="rId8"/>
    <p:sldId id="292" r:id="rId9"/>
    <p:sldId id="277" r:id="rId10"/>
    <p:sldId id="291" r:id="rId11"/>
    <p:sldId id="289" r:id="rId12"/>
    <p:sldId id="266" r:id="rId13"/>
    <p:sldId id="293" r:id="rId14"/>
    <p:sldId id="298" r:id="rId15"/>
    <p:sldId id="299" r:id="rId16"/>
    <p:sldId id="294" r:id="rId17"/>
    <p:sldId id="300" r:id="rId18"/>
    <p:sldId id="295" r:id="rId19"/>
    <p:sldId id="301" r:id="rId20"/>
    <p:sldId id="30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Vyhledejte 3 světové rekordy v běhu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Disciplína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Držitel rekordu a jeho čas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62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Zjistěte svoje časy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Činnost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cesta </a:t>
            </a:r>
            <a:r>
              <a:rPr lang="cs-CZ" dirty="0" smtClean="0"/>
              <a:t>do školy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bvyklá délka spánku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ěh na 60 m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83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</a:t>
            </a:r>
            <a:r>
              <a:rPr lang="cs-CZ" b="1" dirty="0" smtClean="0"/>
              <a:t>1</a:t>
            </a:r>
          </a:p>
          <a:p>
            <a:pPr marL="0" indent="0">
              <a:buNone/>
            </a:pPr>
            <a:r>
              <a:rPr lang="cs-CZ" dirty="0"/>
              <a:t>Vlak z Prahy vyjíždí v 9 hod 23 min. Cesta do Pardubic i se všemi zastávkami trvá 75 min. V kolik hodin přijede vlak do Pardubic?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</a:t>
            </a:r>
            <a:r>
              <a:rPr lang="cs-CZ" b="1" dirty="0"/>
              <a:t>2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Vítěz běžeckého závodu měl čas 42 min 28 s. Poslední běžec byl o 2 min a 39 s pomalejší. Jaký byl čas posledního závodníka?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4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</a:t>
            </a:r>
            <a:r>
              <a:rPr lang="cs-CZ" b="1" dirty="0" smtClean="0"/>
              <a:t>č. </a:t>
            </a:r>
            <a:r>
              <a:rPr lang="cs-CZ" b="1" dirty="0" smtClean="0"/>
              <a:t>3</a:t>
            </a:r>
          </a:p>
          <a:p>
            <a:pPr marL="0" indent="0">
              <a:buNone/>
            </a:pPr>
            <a:r>
              <a:rPr lang="cs-CZ" dirty="0" smtClean="0"/>
              <a:t>Vlak z Brna vyjíždí v 7 h 9 min,  do Prahy přijede v 10 h 27 min. Jak dlouho mu trvá cesta?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34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</a:t>
            </a:r>
            <a:r>
              <a:rPr lang="cs-CZ" b="1" dirty="0" smtClean="0"/>
              <a:t>4</a:t>
            </a:r>
          </a:p>
          <a:p>
            <a:pPr marL="0" indent="0">
              <a:buNone/>
            </a:pPr>
            <a:r>
              <a:rPr lang="cs-CZ" dirty="0" smtClean="0"/>
              <a:t>Novákovi byli pozvání k babičce na nedělní oběd. Bohužel zaspali, takže oproti plánu vyrazili později. Cesta k babičce trvá 1 h 23 min, na cestu se vydali v 10 h 56 min. Babička vždy servíruje oběd přesně v půl jedné. Stihnou to?</a:t>
            </a:r>
          </a:p>
        </p:txBody>
      </p:sp>
    </p:spTree>
    <p:extLst>
      <p:ext uri="{BB962C8B-B14F-4D97-AF65-F5344CB8AC3E}">
        <p14:creationId xmlns:p14="http://schemas.microsoft.com/office/powerpoint/2010/main" val="31163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Pásmový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obvod Země je rozdělen na 24 pásem – pro každé pásmo stanoven </a:t>
            </a:r>
            <a:r>
              <a:rPr lang="cs-CZ" dirty="0" smtClean="0">
                <a:solidFill>
                  <a:srgbClr val="FF0000"/>
                </a:solidFill>
              </a:rPr>
              <a:t>pásmový čas </a:t>
            </a:r>
            <a:r>
              <a:rPr lang="cs-CZ" dirty="0" smtClean="0"/>
              <a:t>podle poledníku jdoucího středem pásma</a:t>
            </a:r>
          </a:p>
          <a:p>
            <a:r>
              <a:rPr lang="cs-CZ" dirty="0" smtClean="0"/>
              <a:t>uzpůsoben je hranicím států, v některých státech je více pásem (např. Rusko, USA)</a:t>
            </a:r>
          </a:p>
          <a:p>
            <a:r>
              <a:rPr lang="cs-CZ" dirty="0" smtClean="0"/>
              <a:t>výchozím bodem je </a:t>
            </a:r>
            <a:r>
              <a:rPr lang="cs-CZ" dirty="0" smtClean="0">
                <a:solidFill>
                  <a:srgbClr val="FF0000"/>
                </a:solidFill>
              </a:rPr>
              <a:t>nultý poledník </a:t>
            </a:r>
            <a:r>
              <a:rPr lang="cs-CZ" dirty="0" smtClean="0"/>
              <a:t>(prime </a:t>
            </a:r>
            <a:r>
              <a:rPr lang="cs-CZ" dirty="0" err="1" smtClean="0"/>
              <a:t>meridian</a:t>
            </a:r>
            <a:r>
              <a:rPr lang="cs-CZ" dirty="0" smtClean="0"/>
              <a:t>)</a:t>
            </a:r>
          </a:p>
          <a:p>
            <a:r>
              <a:rPr lang="cs-CZ" dirty="0"/>
              <a:t>p</a:t>
            </a:r>
            <a:r>
              <a:rPr lang="cs-CZ" dirty="0" smtClean="0"/>
              <a:t>rochází Královskou observatoří na předměstí Londýna  - </a:t>
            </a:r>
            <a:r>
              <a:rPr lang="cs-CZ" dirty="0" smtClean="0">
                <a:solidFill>
                  <a:srgbClr val="FF0000"/>
                </a:solidFill>
              </a:rPr>
              <a:t>Greenwich</a:t>
            </a:r>
            <a:r>
              <a:rPr lang="cs-CZ" dirty="0" smtClean="0"/>
              <a:t> (greenwichský poledník)</a:t>
            </a:r>
          </a:p>
          <a:p>
            <a:r>
              <a:rPr lang="cs-CZ" dirty="0"/>
              <a:t>č</a:t>
            </a:r>
            <a:r>
              <a:rPr lang="cs-CZ" dirty="0" smtClean="0"/>
              <a:t>as tohoto poledníku je </a:t>
            </a:r>
            <a:r>
              <a:rPr lang="cs-CZ" dirty="0" smtClean="0">
                <a:solidFill>
                  <a:srgbClr val="FF0000"/>
                </a:solidFill>
              </a:rPr>
              <a:t>světový čas</a:t>
            </a:r>
            <a:r>
              <a:rPr lang="cs-CZ" dirty="0" smtClean="0"/>
              <a:t> (</a:t>
            </a:r>
            <a:r>
              <a:rPr lang="cs-CZ" dirty="0" err="1"/>
              <a:t>Coordinated</a:t>
            </a:r>
            <a:r>
              <a:rPr lang="cs-CZ" dirty="0"/>
              <a:t> </a:t>
            </a:r>
            <a:r>
              <a:rPr lang="cs-CZ" dirty="0" smtClean="0"/>
              <a:t>Universal </a:t>
            </a:r>
            <a:r>
              <a:rPr lang="cs-CZ" dirty="0" err="1"/>
              <a:t>T</a:t>
            </a:r>
            <a:r>
              <a:rPr lang="cs-CZ" dirty="0" err="1" smtClean="0"/>
              <a:t>ime</a:t>
            </a:r>
            <a:r>
              <a:rPr lang="cs-CZ" dirty="0" smtClean="0"/>
              <a:t> – UTC)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12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Pásmový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ČR – </a:t>
            </a:r>
            <a:r>
              <a:rPr lang="cs-CZ" dirty="0">
                <a:solidFill>
                  <a:srgbClr val="FF0000"/>
                </a:solidFill>
              </a:rPr>
              <a:t>středoevropský čas</a:t>
            </a:r>
            <a:r>
              <a:rPr lang="cs-CZ" dirty="0"/>
              <a:t> </a:t>
            </a:r>
            <a:r>
              <a:rPr lang="cs-CZ" dirty="0" smtClean="0"/>
              <a:t>SEČ (anglicky </a:t>
            </a:r>
            <a:r>
              <a:rPr lang="fr-FR" dirty="0"/>
              <a:t>Central European Time</a:t>
            </a:r>
            <a:r>
              <a:rPr lang="cs-CZ" dirty="0"/>
              <a:t> – CET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je </a:t>
            </a:r>
            <a:r>
              <a:rPr lang="cs-CZ" dirty="0"/>
              <a:t>o 1 hodinu větší než světový </a:t>
            </a:r>
            <a:r>
              <a:rPr lang="cs-CZ" dirty="0" smtClean="0"/>
              <a:t>čas, tedy UTC+1</a:t>
            </a:r>
          </a:p>
          <a:p>
            <a:r>
              <a:rPr lang="cs-CZ" dirty="0" smtClean="0"/>
              <a:t>středem je 15. poledník</a:t>
            </a:r>
          </a:p>
          <a:p>
            <a:r>
              <a:rPr lang="cs-CZ" dirty="0"/>
              <a:t>n</a:t>
            </a:r>
            <a:r>
              <a:rPr lang="cs-CZ" dirty="0" smtClean="0"/>
              <a:t>ěkteré státy užívají pro určitou část roku ještě jiný čas – v ČR tzv. </a:t>
            </a:r>
            <a:r>
              <a:rPr lang="cs-CZ" dirty="0" smtClean="0">
                <a:solidFill>
                  <a:srgbClr val="FF0000"/>
                </a:solidFill>
              </a:rPr>
              <a:t>letní čas </a:t>
            </a:r>
            <a:r>
              <a:rPr lang="cs-CZ" dirty="0" smtClean="0"/>
              <a:t>SELČ</a:t>
            </a:r>
            <a:r>
              <a:rPr lang="cs-CZ" dirty="0"/>
              <a:t> (anglicky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– CEST)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 to pásmový čas nejbliž</a:t>
            </a:r>
            <a:r>
              <a:rPr lang="cs-CZ" dirty="0"/>
              <a:t>šího východního </a:t>
            </a:r>
            <a:r>
              <a:rPr lang="cs-CZ" dirty="0" smtClean="0"/>
              <a:t>pásma, tedy UTC+2</a:t>
            </a:r>
          </a:p>
        </p:txBody>
      </p:sp>
    </p:spTree>
    <p:extLst>
      <p:ext uri="{BB962C8B-B14F-4D97-AF65-F5344CB8AC3E}">
        <p14:creationId xmlns:p14="http://schemas.microsoft.com/office/powerpoint/2010/main" val="202015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mez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ede převážně po 180. poledníku (mimo ostrovy a kontinenty)</a:t>
            </a:r>
          </a:p>
          <a:p>
            <a:r>
              <a:rPr lang="cs-CZ" dirty="0"/>
              <a:t>s</a:t>
            </a:r>
            <a:r>
              <a:rPr lang="cs-CZ" dirty="0" smtClean="0"/>
              <a:t>měrem z východu na západ se po překročení posune datum zpět o den a čas se ubere o hodinu</a:t>
            </a:r>
          </a:p>
          <a:p>
            <a:r>
              <a:rPr lang="cs-CZ" dirty="0"/>
              <a:t>s</a:t>
            </a:r>
            <a:r>
              <a:rPr lang="cs-CZ" dirty="0" smtClean="0"/>
              <a:t>měrem ze západu na východ se datum posune o den dopředu a přidáme hodinu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524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Kalendář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</a:t>
            </a:r>
            <a:r>
              <a:rPr lang="cs-CZ" dirty="0" smtClean="0"/>
              <a:t>e dán spojením delších časových jednotek – dní, měsíců a roku</a:t>
            </a:r>
          </a:p>
          <a:p>
            <a:r>
              <a:rPr lang="cs-CZ" dirty="0"/>
              <a:t>j</a:t>
            </a:r>
            <a:r>
              <a:rPr lang="cs-CZ" dirty="0" smtClean="0"/>
              <a:t>e sestaven tak, aby v určité datum byla při pohledu ze Země poloha hvězdné oblohy stejná – vychází z oběhu Země kolem Slunce</a:t>
            </a:r>
          </a:p>
          <a:p>
            <a:r>
              <a:rPr lang="cs-CZ" dirty="0"/>
              <a:t>p</a:t>
            </a:r>
            <a:r>
              <a:rPr lang="cs-CZ" dirty="0" smtClean="0"/>
              <a:t>ohyb Země není rovnoměrný – Země oběhne Slunce za přibližně 365,25 dne (tzv. tropický rok), náš kalendářní rok má 365 dní</a:t>
            </a:r>
          </a:p>
          <a:p>
            <a:r>
              <a:rPr lang="cs-CZ" dirty="0"/>
              <a:t>k</a:t>
            </a:r>
            <a:r>
              <a:rPr lang="cs-CZ" dirty="0" smtClean="0"/>
              <a:t>aždý 4. rok je proto přestupný – přidaný den je 29. února</a:t>
            </a:r>
          </a:p>
        </p:txBody>
      </p:sp>
    </p:spTree>
    <p:extLst>
      <p:ext uri="{BB962C8B-B14F-4D97-AF65-F5344CB8AC3E}">
        <p14:creationId xmlns:p14="http://schemas.microsoft.com/office/powerpoint/2010/main" val="198660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 a jeho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/>
              <a:t>z</a:t>
            </a:r>
            <a:r>
              <a:rPr lang="cs-CZ" sz="2800" dirty="0" smtClean="0"/>
              <a:t>ákladem měření času bylo střídání dne a noci, pohyb Země kolem Slunce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ákladní jednotka původně byla stanovena z doby trvání </a:t>
            </a:r>
            <a:r>
              <a:rPr lang="cs-CZ" sz="2800" dirty="0"/>
              <a:t>středního slunečního dne (průměrná doba otočení Země okolo své osy</a:t>
            </a:r>
            <a:r>
              <a:rPr lang="cs-CZ" sz="2800" dirty="0" smtClean="0"/>
              <a:t>) rozdělením na 86 400 dílů, dnes odvozena z procesů uvnitř atomu cesia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základní </a:t>
            </a:r>
            <a:r>
              <a:rPr lang="cs-CZ" sz="2800" dirty="0">
                <a:solidFill>
                  <a:srgbClr val="FF0000"/>
                </a:solidFill>
              </a:rPr>
              <a:t>jednotka </a:t>
            </a:r>
            <a:r>
              <a:rPr lang="cs-CZ" sz="2800" dirty="0" smtClean="0">
                <a:solidFill>
                  <a:srgbClr val="FF0000"/>
                </a:solidFill>
              </a:rPr>
              <a:t>času – sekunda (s)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čas značíme </a:t>
            </a:r>
            <a:r>
              <a:rPr lang="cs-CZ" sz="2800" i="1" dirty="0" smtClean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Kalendář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</a:t>
            </a:r>
            <a:r>
              <a:rPr lang="cs-CZ" dirty="0" smtClean="0"/>
              <a:t>nes celosvětově používáme tzv. gregoriánsko-juliánský kalendář</a:t>
            </a:r>
          </a:p>
          <a:p>
            <a:r>
              <a:rPr lang="cs-CZ" dirty="0"/>
              <a:t>n</a:t>
            </a:r>
            <a:r>
              <a:rPr lang="cs-CZ" dirty="0" smtClean="0"/>
              <a:t>ěkteré státy mají i jiné kalendáře – především podle tradičních nebo náboženských svátků</a:t>
            </a:r>
          </a:p>
          <a:p>
            <a:r>
              <a:rPr lang="cs-CZ" dirty="0"/>
              <a:t>r</a:t>
            </a:r>
            <a:r>
              <a:rPr lang="cs-CZ" dirty="0" smtClean="0"/>
              <a:t>ok má 12 měsíců s pevně danou délkou (není vázán na měsíční fáze) -  měsíc má 30 nebo 31 dní (únor 28 nebo 29)</a:t>
            </a:r>
          </a:p>
          <a:p>
            <a:r>
              <a:rPr lang="cs-CZ" dirty="0" smtClean="0"/>
              <a:t>týden má 7 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73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č</a:t>
            </a:r>
            <a:r>
              <a:rPr lang="cs-CZ" sz="2800" dirty="0" smtClean="0"/>
              <a:t>as měříme stopkami nebo hodinami – dělíme podle principu fungování nebo podle jejich účelu (např. kapesní, náramkové, nástěnné,…)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sluneční </a:t>
            </a:r>
            <a:r>
              <a:rPr lang="cs-CZ" sz="2800" dirty="0">
                <a:solidFill>
                  <a:srgbClr val="FF0000"/>
                </a:solidFill>
              </a:rPr>
              <a:t>hodiny</a:t>
            </a:r>
            <a:r>
              <a:rPr lang="cs-CZ" sz="2800" dirty="0"/>
              <a:t> - čas se </a:t>
            </a:r>
            <a:r>
              <a:rPr lang="cs-CZ" sz="2800" dirty="0" smtClean="0"/>
              <a:t>určuje </a:t>
            </a:r>
            <a:r>
              <a:rPr lang="cs-CZ" sz="2800" dirty="0"/>
              <a:t>podle délky a směru </a:t>
            </a:r>
            <a:r>
              <a:rPr lang="cs-CZ" sz="2800" dirty="0" smtClean="0"/>
              <a:t>stínu (měří pravý sluneční čas)</a:t>
            </a:r>
            <a:endParaRPr lang="cs-CZ" sz="2800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lampy a svíčky</a:t>
            </a:r>
            <a:r>
              <a:rPr lang="cs-CZ" sz="2800" dirty="0" smtClean="0"/>
              <a:t> 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přesýpací hodiny, vodní </a:t>
            </a:r>
            <a:r>
              <a:rPr lang="cs-CZ" sz="2800" dirty="0" smtClean="0">
                <a:solidFill>
                  <a:srgbClr val="FF0000"/>
                </a:solidFill>
              </a:rPr>
              <a:t>hodiny </a:t>
            </a:r>
            <a:r>
              <a:rPr lang="cs-CZ" sz="2800" dirty="0" smtClean="0"/>
              <a:t>(nádoba </a:t>
            </a:r>
            <a:r>
              <a:rPr lang="cs-CZ" sz="2800" dirty="0"/>
              <a:t>s otvory, ze kterých vytéká </a:t>
            </a:r>
            <a:r>
              <a:rPr lang="cs-CZ" sz="2800" dirty="0" smtClean="0"/>
              <a:t>voda)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31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mechanické s kyvadlem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nebo m</a:t>
            </a:r>
            <a:r>
              <a:rPr lang="cs-CZ" sz="2800" dirty="0" smtClean="0">
                <a:solidFill>
                  <a:srgbClr val="FF0000"/>
                </a:solidFill>
              </a:rPr>
              <a:t>echanické se setrvačkou</a:t>
            </a:r>
            <a:r>
              <a:rPr lang="cs-CZ" sz="2800" dirty="0" smtClean="0"/>
              <a:t> (lidově nepokojem) – natahování  mechanicky korunkou nebo automaticky pohybem ruky</a:t>
            </a:r>
          </a:p>
          <a:p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e systémem </a:t>
            </a:r>
            <a:r>
              <a:rPr lang="cs-CZ" sz="2800" dirty="0" err="1" smtClean="0">
                <a:solidFill>
                  <a:srgbClr val="FF0000"/>
                </a:solidFill>
              </a:rPr>
              <a:t>quartz</a:t>
            </a:r>
            <a:r>
              <a:rPr lang="cs-CZ" sz="2800" dirty="0" smtClean="0"/>
              <a:t> </a:t>
            </a:r>
            <a:r>
              <a:rPr lang="cs-CZ" sz="2800" dirty="0"/>
              <a:t>- kmitá malinký krystal křemíku poháněný elektrickou energií z baterie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atomové hodiny</a:t>
            </a:r>
            <a:r>
              <a:rPr lang="cs-CZ" sz="2800" dirty="0" smtClean="0"/>
              <a:t> </a:t>
            </a:r>
            <a:r>
              <a:rPr lang="cs-CZ" sz="2800" dirty="0"/>
              <a:t>- nejpřesnější, založeny na kmitech </a:t>
            </a:r>
            <a:r>
              <a:rPr lang="cs-CZ" sz="2800" dirty="0" smtClean="0"/>
              <a:t>atomů cesia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metronom</a:t>
            </a:r>
            <a:r>
              <a:rPr lang="cs-CZ" sz="2800" dirty="0"/>
              <a:t> - používají hudebníci k dodržování přesného </a:t>
            </a:r>
            <a:r>
              <a:rPr lang="cs-CZ" sz="2800" dirty="0" smtClean="0"/>
              <a:t>tempa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50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času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sekunda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minuta	</a:t>
                </a:r>
                <a:r>
                  <a:rPr lang="cs-CZ" sz="2800" dirty="0" smtClean="0"/>
                  <a:t>1 min = 60 s</a:t>
                </a:r>
                <a:r>
                  <a:rPr lang="cs-CZ" sz="2800" dirty="0">
                    <a:solidFill>
                      <a:srgbClr val="FF0000"/>
                    </a:solidFill>
                  </a:rPr>
                  <a:t>	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		1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  <m:r>
                      <m:rPr>
                        <m:sty m:val="p"/>
                      </m:rPr>
                      <a:rPr lang="cs-CZ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min</m:t>
                    </m:r>
                  </m:oMath>
                </a14:m>
                <a:endParaRPr lang="cs-CZ" sz="1600" baseline="30000" dirty="0" smtClean="0"/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h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odina	</a:t>
                </a:r>
                <a:r>
                  <a:rPr lang="cs-CZ" sz="2800" dirty="0" smtClean="0"/>
                  <a:t>1 h </a:t>
                </a:r>
                <a:r>
                  <a:rPr lang="cs-CZ" sz="2800" dirty="0"/>
                  <a:t>= 60 </a:t>
                </a:r>
                <a:r>
                  <a:rPr lang="cs-CZ" sz="2800" dirty="0" smtClean="0"/>
                  <a:t>min			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1 min </a:t>
                </a:r>
                <a:r>
                  <a:rPr lang="cs-CZ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  <m:r>
                      <m:rPr>
                        <m:sty m:val="p"/>
                      </m:rPr>
                      <a:rPr lang="cs-CZ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cs-CZ" sz="1600" baseline="30000" dirty="0"/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h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odina	</a:t>
                </a:r>
                <a:r>
                  <a:rPr lang="cs-CZ" sz="2800" dirty="0" smtClean="0"/>
                  <a:t>1 </a:t>
                </a:r>
                <a:r>
                  <a:rPr lang="cs-CZ" sz="2800" dirty="0"/>
                  <a:t>h = </a:t>
                </a:r>
                <a:r>
                  <a:rPr lang="cs-CZ" sz="2800" dirty="0" smtClean="0"/>
                  <a:t>60 . 60 s </a:t>
                </a:r>
                <a:r>
                  <a:rPr lang="cs-CZ" sz="2800" dirty="0"/>
                  <a:t>= 3600 s</a:t>
                </a:r>
                <a:r>
                  <a:rPr lang="cs-CZ" sz="2800" dirty="0">
                    <a:solidFill>
                      <a:srgbClr val="FF0000"/>
                    </a:solidFill>
                  </a:rPr>
                  <a:t>	1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s </a:t>
                </a:r>
                <a:r>
                  <a:rPr lang="cs-CZ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60</m:t>
                        </m:r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  <m:r>
                      <m:rPr>
                        <m:sty m:val="p"/>
                      </m:rPr>
                      <a:rPr lang="cs-CZ" sz="280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cs-CZ" sz="28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d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en</a:t>
                </a:r>
                <a:r>
                  <a:rPr lang="cs-CZ" sz="2800" dirty="0">
                    <a:solidFill>
                      <a:srgbClr val="FF0000"/>
                    </a:solidFill>
                  </a:rPr>
                  <a:t>	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	</a:t>
                </a:r>
                <a:r>
                  <a:rPr lang="cs-CZ" sz="2800" dirty="0" smtClean="0"/>
                  <a:t>1 d </a:t>
                </a:r>
                <a:r>
                  <a:rPr lang="cs-CZ" sz="2800" dirty="0"/>
                  <a:t>= </a:t>
                </a:r>
                <a:r>
                  <a:rPr lang="cs-CZ" sz="2800" dirty="0" smtClean="0"/>
                  <a:t>24 h = 1 440 min = 86 400 s</a:t>
                </a:r>
                <a:endParaRPr lang="cs-CZ" sz="1600" baseline="30000" dirty="0"/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r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ok</a:t>
                </a:r>
                <a:r>
                  <a:rPr lang="cs-CZ" sz="2800" dirty="0"/>
                  <a:t>	</a:t>
                </a:r>
                <a:r>
                  <a:rPr lang="cs-CZ" sz="2800" dirty="0" smtClean="0"/>
                  <a:t>	1 r = 365 d 6 h	</a:t>
                </a:r>
                <a:r>
                  <a:rPr lang="cs-CZ" sz="2800" baseline="30000" dirty="0" smtClean="0"/>
                  <a:t>						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Pozor!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mili</a:t>
                </a:r>
                <a:r>
                  <a:rPr lang="cs-CZ" sz="2800" dirty="0" smtClean="0"/>
                  <a:t>sekunda	1 </a:t>
                </a:r>
                <a:r>
                  <a:rPr lang="cs-CZ" sz="2800" dirty="0" err="1" smtClean="0"/>
                  <a:t>ms</a:t>
                </a:r>
                <a:r>
                  <a:rPr lang="cs-CZ" sz="2800" dirty="0" smtClean="0"/>
                  <a:t> = 0,001 s	1 s = 1 000 </a:t>
                </a:r>
                <a:r>
                  <a:rPr lang="cs-CZ" sz="2800" dirty="0" err="1" smtClean="0"/>
                  <a:t>ms</a:t>
                </a:r>
                <a:r>
                  <a:rPr lang="cs-CZ" sz="2800" dirty="0" smtClean="0"/>
                  <a:t>														</a:t>
                </a:r>
                <a:r>
                  <a:rPr lang="cs-CZ" sz="2800" baseline="30000" dirty="0" smtClean="0"/>
                  <a:t>									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b="-14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</a:t>
            </a:r>
            <a:r>
              <a:rPr lang="cs-CZ" dirty="0" smtClean="0"/>
              <a:t>času - příklady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/>
                  <a:t>8 </a:t>
                </a:r>
                <a:r>
                  <a:rPr lang="cs-CZ" sz="2800" dirty="0" smtClean="0"/>
                  <a:t>min = </a:t>
                </a:r>
                <a:r>
                  <a:rPr lang="cs-CZ" sz="2800" dirty="0" smtClean="0"/>
                  <a:t>8 . 60 s = 480 s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tx1"/>
                    </a:solidFill>
                  </a:rPr>
                  <a:t>240 s</a:t>
                </a:r>
                <a:r>
                  <a:rPr lang="cs-CZ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240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  <m:r>
                      <m:rPr>
                        <m:sty m:val="p"/>
                      </m:rPr>
                      <a:rPr lang="cs-CZ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</m:oMath>
                </a14:m>
                <a:r>
                  <a:rPr lang="cs-CZ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800" dirty="0" smtClean="0"/>
                  <a:t>= 4 min</a:t>
                </a:r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2,5 h </a:t>
                </a:r>
                <a:r>
                  <a:rPr lang="cs-CZ" sz="2800" dirty="0"/>
                  <a:t>= </a:t>
                </a:r>
                <a:r>
                  <a:rPr lang="cs-CZ" sz="2800" dirty="0" smtClean="0"/>
                  <a:t>2,5 . 60 min = 150 min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tx1"/>
                    </a:solidFill>
                  </a:rPr>
                  <a:t>45</a:t>
                </a:r>
                <a:r>
                  <a:rPr lang="cs-CZ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</a:rPr>
                  <a:t>min </a:t>
                </a:r>
                <a:r>
                  <a:rPr lang="cs-CZ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  <m:r>
                      <m:rPr>
                        <m:sty m:val="p"/>
                      </m:rPr>
                      <a:rPr lang="cs-CZ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cs-CZ" sz="2800" dirty="0" smtClean="0">
                    <a:solidFill>
                      <a:schemeClr val="tx1"/>
                    </a:solidFill>
                  </a:rPr>
                  <a:t> = 0,75 h</a:t>
                </a:r>
                <a:endParaRPr lang="cs-CZ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 smtClean="0"/>
                  <a:t>1,2</a:t>
                </a:r>
                <a:r>
                  <a:rPr lang="cs-CZ" sz="2800" dirty="0" smtClean="0"/>
                  <a:t> </a:t>
                </a:r>
                <a:r>
                  <a:rPr lang="cs-CZ" sz="2800" dirty="0"/>
                  <a:t>h = </a:t>
                </a:r>
                <a:r>
                  <a:rPr lang="cs-CZ" sz="2800" dirty="0" smtClean="0"/>
                  <a:t>1,2 . 60 </a:t>
                </a:r>
                <a:r>
                  <a:rPr lang="cs-CZ" sz="2800" dirty="0" smtClean="0"/>
                  <a:t>. 60 s </a:t>
                </a:r>
                <a:r>
                  <a:rPr lang="cs-CZ" sz="2800" dirty="0"/>
                  <a:t>= </a:t>
                </a:r>
                <a:r>
                  <a:rPr lang="cs-CZ" sz="2800" dirty="0" smtClean="0"/>
                  <a:t>1,2 . 3600 s = 4 320 s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tx1"/>
                    </a:solidFill>
                  </a:rPr>
                  <a:t>900 </a:t>
                </a:r>
                <a:r>
                  <a:rPr lang="cs-CZ" sz="2800" dirty="0" smtClean="0">
                    <a:solidFill>
                      <a:schemeClr val="tx1"/>
                    </a:solidFill>
                  </a:rPr>
                  <a:t>s </a:t>
                </a:r>
                <a:r>
                  <a:rPr lang="cs-CZ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900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60</m:t>
                        </m:r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  <m:r>
                      <m:rPr>
                        <m:sty m:val="p"/>
                      </m:rPr>
                      <a:rPr lang="cs-CZ" sz="280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cs-CZ" sz="2800" dirty="0" smtClean="0">
                    <a:solidFill>
                      <a:schemeClr val="tx1"/>
                    </a:solidFill>
                  </a:rPr>
                  <a:t> = 0,25 h</a:t>
                </a:r>
                <a:endParaRPr lang="cs-CZ" sz="2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sz="2800" baseline="30000" dirty="0" smtClean="0"/>
                  <a:t>	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Pozor ale:	</a:t>
                </a:r>
                <a:r>
                  <a:rPr lang="cs-CZ" sz="2800" dirty="0" smtClean="0"/>
                  <a:t>300 </a:t>
                </a:r>
                <a:r>
                  <a:rPr lang="cs-CZ" sz="2800" dirty="0" err="1" smtClean="0"/>
                  <a:t>ms</a:t>
                </a:r>
                <a:r>
                  <a:rPr lang="cs-CZ" sz="2800" dirty="0" smtClean="0"/>
                  <a:t> = </a:t>
                </a:r>
                <a:r>
                  <a:rPr lang="cs-CZ" sz="2800" dirty="0" smtClean="0"/>
                  <a:t>0,3 s		5 </a:t>
                </a:r>
                <a:r>
                  <a:rPr lang="cs-CZ" sz="2800" dirty="0" smtClean="0"/>
                  <a:t>s = </a:t>
                </a:r>
                <a:r>
                  <a:rPr lang="cs-CZ" sz="2800" dirty="0" smtClean="0"/>
                  <a:t>5 </a:t>
                </a:r>
                <a:r>
                  <a:rPr lang="cs-CZ" sz="2800" dirty="0" smtClean="0"/>
                  <a:t>000 </a:t>
                </a:r>
                <a:r>
                  <a:rPr lang="cs-CZ" sz="2800" dirty="0" err="1" smtClean="0"/>
                  <a:t>ms</a:t>
                </a:r>
                <a:r>
                  <a:rPr lang="cs-CZ" sz="2800" dirty="0" smtClean="0"/>
                  <a:t>														</a:t>
                </a:r>
                <a:r>
                  <a:rPr lang="cs-CZ" sz="2800" baseline="30000" dirty="0" smtClean="0"/>
                  <a:t>										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b="-5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4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času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a) 1,5 </a:t>
            </a:r>
            <a:r>
              <a:rPr lang="cs-CZ" sz="2800" dirty="0"/>
              <a:t>h </a:t>
            </a:r>
            <a:r>
              <a:rPr lang="cs-CZ" sz="2800" dirty="0" smtClean="0"/>
              <a:t>=		s </a:t>
            </a:r>
          </a:p>
          <a:p>
            <a:pPr marL="0" indent="0">
              <a:buNone/>
            </a:pPr>
            <a:r>
              <a:rPr lang="cs-CZ" sz="2800" dirty="0" smtClean="0"/>
              <a:t>b) 15 </a:t>
            </a:r>
            <a:r>
              <a:rPr lang="cs-CZ" sz="2800" dirty="0"/>
              <a:t>min </a:t>
            </a:r>
            <a:r>
              <a:rPr lang="cs-CZ" sz="2800" dirty="0" smtClean="0"/>
              <a:t>=		h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c) 2 </a:t>
            </a:r>
            <a:r>
              <a:rPr lang="cs-CZ" sz="2800" dirty="0"/>
              <a:t>h </a:t>
            </a:r>
            <a:r>
              <a:rPr lang="cs-CZ" sz="2800" dirty="0" smtClean="0"/>
              <a:t>=		min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d) 0,75 </a:t>
            </a:r>
            <a:r>
              <a:rPr lang="cs-CZ" sz="2800" dirty="0"/>
              <a:t>h </a:t>
            </a:r>
            <a:r>
              <a:rPr lang="cs-CZ" sz="2800" dirty="0" smtClean="0"/>
              <a:t>=		min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e) 3 </a:t>
            </a:r>
            <a:r>
              <a:rPr lang="cs-CZ" sz="2800" dirty="0"/>
              <a:t>min </a:t>
            </a:r>
            <a:r>
              <a:rPr lang="cs-CZ" sz="2800" dirty="0" smtClean="0"/>
              <a:t>=		s </a:t>
            </a:r>
          </a:p>
          <a:p>
            <a:pPr marL="0" indent="0">
              <a:buNone/>
            </a:pPr>
            <a:r>
              <a:rPr lang="cs-CZ" sz="2800" dirty="0" smtClean="0"/>
              <a:t>f) 18 </a:t>
            </a:r>
            <a:r>
              <a:rPr lang="cs-CZ" sz="2800" dirty="0"/>
              <a:t>min </a:t>
            </a:r>
            <a:r>
              <a:rPr lang="cs-CZ" sz="2800" dirty="0" smtClean="0"/>
              <a:t>=		h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a) </a:t>
            </a:r>
            <a:r>
              <a:rPr lang="pt-BR" sz="2800" dirty="0" smtClean="0"/>
              <a:t>120 s =</a:t>
            </a:r>
            <a:r>
              <a:rPr lang="cs-CZ" sz="2800" dirty="0" smtClean="0"/>
              <a:t>		</a:t>
            </a:r>
            <a:r>
              <a:rPr lang="pt-BR" sz="2800" dirty="0" smtClean="0"/>
              <a:t>min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b) </a:t>
            </a:r>
            <a:r>
              <a:rPr lang="pt-BR" sz="2800" dirty="0" smtClean="0"/>
              <a:t>0,5 h =</a:t>
            </a:r>
            <a:r>
              <a:rPr lang="cs-CZ" sz="2800" dirty="0" smtClean="0"/>
              <a:t>		</a:t>
            </a:r>
            <a:r>
              <a:rPr lang="pt-BR" sz="2800" dirty="0" smtClean="0"/>
              <a:t>s</a:t>
            </a:r>
            <a:br>
              <a:rPr lang="pt-BR" sz="2800" dirty="0" smtClean="0"/>
            </a:br>
            <a:r>
              <a:rPr lang="cs-CZ" sz="2800" dirty="0" smtClean="0"/>
              <a:t>c) </a:t>
            </a:r>
            <a:r>
              <a:rPr lang="pt-BR" sz="2800" dirty="0" smtClean="0"/>
              <a:t>24 h =</a:t>
            </a:r>
            <a:r>
              <a:rPr lang="cs-CZ" sz="2800" dirty="0" smtClean="0"/>
              <a:t>		s</a:t>
            </a:r>
            <a:r>
              <a:rPr lang="pt-BR" sz="2800" dirty="0" smtClean="0"/>
              <a:t> 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d) </a:t>
            </a:r>
            <a:r>
              <a:rPr lang="pt-BR" sz="2800" dirty="0" smtClean="0"/>
              <a:t>2 700 s =</a:t>
            </a:r>
            <a:r>
              <a:rPr lang="cs-CZ" sz="2800" dirty="0" smtClean="0"/>
              <a:t>		</a:t>
            </a:r>
            <a:r>
              <a:rPr lang="pt-BR" sz="2800" dirty="0" smtClean="0"/>
              <a:t>h</a:t>
            </a:r>
          </a:p>
          <a:p>
            <a:pPr marL="0" indent="0">
              <a:buNone/>
            </a:pPr>
            <a:r>
              <a:rPr lang="cs-CZ" sz="2800" dirty="0" smtClean="0"/>
              <a:t>e) 420 min</a:t>
            </a:r>
            <a:r>
              <a:rPr lang="pt-BR" sz="2800" dirty="0" smtClean="0"/>
              <a:t> =</a:t>
            </a:r>
            <a:r>
              <a:rPr lang="cs-CZ" sz="2800" dirty="0" smtClean="0"/>
              <a:t>		</a:t>
            </a:r>
            <a:r>
              <a:rPr lang="pt-BR" sz="2800" dirty="0" smtClean="0"/>
              <a:t>h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f) </a:t>
            </a:r>
            <a:r>
              <a:rPr lang="pt-BR" sz="2800" dirty="0" smtClean="0"/>
              <a:t>0,2 h =</a:t>
            </a:r>
            <a:r>
              <a:rPr lang="cs-CZ" sz="2800" dirty="0" smtClean="0"/>
              <a:t>		</a:t>
            </a:r>
            <a:r>
              <a:rPr lang="pt-BR" sz="2800" dirty="0" smtClean="0"/>
              <a:t>min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času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</a:t>
            </a:r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464496" cy="395128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800" dirty="0" smtClean="0"/>
              <a:t>a) 15 </a:t>
            </a:r>
            <a:r>
              <a:rPr lang="cs-CZ" sz="2800" dirty="0"/>
              <a:t>min </a:t>
            </a:r>
            <a:r>
              <a:rPr lang="cs-CZ" sz="2800" dirty="0" smtClean="0"/>
              <a:t>=			s</a:t>
            </a:r>
            <a:endParaRPr lang="cs-CZ" sz="2800" dirty="0"/>
          </a:p>
          <a:p>
            <a:pPr marL="0" lvl="0" indent="0">
              <a:buNone/>
            </a:pPr>
            <a:r>
              <a:rPr lang="cs-CZ" sz="2800" dirty="0" smtClean="0"/>
              <a:t>b) 2 </a:t>
            </a:r>
            <a:r>
              <a:rPr lang="cs-CZ" sz="2800" dirty="0"/>
              <a:t>h 48 min </a:t>
            </a:r>
            <a:r>
              <a:rPr lang="cs-CZ" sz="2800" dirty="0" smtClean="0"/>
              <a:t>=		h</a:t>
            </a:r>
            <a:endParaRPr lang="cs-CZ" sz="2800" dirty="0"/>
          </a:p>
          <a:p>
            <a:pPr marL="0" lvl="0" indent="0">
              <a:buNone/>
            </a:pPr>
            <a:r>
              <a:rPr lang="cs-CZ" sz="2800" dirty="0" smtClean="0"/>
              <a:t>c) 12 </a:t>
            </a:r>
            <a:r>
              <a:rPr lang="cs-CZ" sz="2800" dirty="0"/>
              <a:t>min </a:t>
            </a:r>
            <a:r>
              <a:rPr lang="cs-CZ" sz="2800" dirty="0" smtClean="0"/>
              <a:t>=			h</a:t>
            </a:r>
            <a:endParaRPr lang="cs-CZ" sz="2800" dirty="0"/>
          </a:p>
          <a:p>
            <a:pPr marL="0" lvl="0" indent="0">
              <a:buNone/>
            </a:pPr>
            <a:endParaRPr lang="cs-CZ" sz="2800" dirty="0" smtClean="0"/>
          </a:p>
          <a:p>
            <a:pPr marL="0" lvl="0" indent="0">
              <a:buNone/>
            </a:pPr>
            <a:r>
              <a:rPr lang="cs-CZ" sz="2800" dirty="0" smtClean="0"/>
              <a:t>d) 3 </a:t>
            </a:r>
            <a:r>
              <a:rPr lang="cs-CZ" sz="2800" dirty="0"/>
              <a:t>h 6 min 18 s </a:t>
            </a:r>
            <a:r>
              <a:rPr lang="cs-CZ" sz="2800" dirty="0" smtClean="0"/>
              <a:t>=		s </a:t>
            </a:r>
            <a:r>
              <a:rPr lang="cs-CZ" sz="2800" dirty="0"/>
              <a:t> </a:t>
            </a:r>
          </a:p>
          <a:p>
            <a:pPr marL="0" indent="0">
              <a:buNone/>
            </a:pPr>
            <a:r>
              <a:rPr lang="cs-CZ" sz="2800" dirty="0" smtClean="0"/>
              <a:t>e) 5 </a:t>
            </a:r>
            <a:r>
              <a:rPr lang="cs-CZ" sz="2800" dirty="0"/>
              <a:t>min 6 s </a:t>
            </a:r>
            <a:r>
              <a:rPr lang="cs-CZ" sz="2800" dirty="0" smtClean="0"/>
              <a:t>=		min</a:t>
            </a:r>
          </a:p>
          <a:p>
            <a:pPr marL="0" indent="0">
              <a:buNone/>
            </a:pPr>
            <a:r>
              <a:rPr lang="cs-CZ" sz="2800" dirty="0" smtClean="0"/>
              <a:t>f) 42 min =			h</a:t>
            </a:r>
            <a:r>
              <a:rPr lang="cs-CZ" sz="2800" dirty="0"/>
              <a:t>			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716016" y="2204864"/>
            <a:ext cx="4176464" cy="395128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800" dirty="0" smtClean="0"/>
              <a:t>a) 0,25 </a:t>
            </a:r>
            <a:r>
              <a:rPr lang="cs-CZ" sz="2800" dirty="0"/>
              <a:t>h </a:t>
            </a:r>
            <a:r>
              <a:rPr lang="cs-CZ" sz="2800" dirty="0" smtClean="0"/>
              <a:t>=		min</a:t>
            </a:r>
            <a:endParaRPr lang="cs-CZ" sz="2800" dirty="0"/>
          </a:p>
          <a:p>
            <a:pPr marL="0" lvl="0" indent="0">
              <a:buNone/>
            </a:pPr>
            <a:r>
              <a:rPr lang="cs-CZ" sz="2800" dirty="0" smtClean="0"/>
              <a:t>b) 2,2 </a:t>
            </a:r>
            <a:r>
              <a:rPr lang="cs-CZ" sz="2800" dirty="0"/>
              <a:t>h =		</a:t>
            </a:r>
            <a:r>
              <a:rPr lang="cs-CZ" sz="2800" dirty="0" smtClean="0"/>
              <a:t>s</a:t>
            </a:r>
            <a:endParaRPr lang="cs-CZ" sz="2800" dirty="0"/>
          </a:p>
          <a:p>
            <a:pPr marL="0" lvl="0" indent="0">
              <a:buNone/>
            </a:pPr>
            <a:r>
              <a:rPr lang="cs-CZ" sz="2800" dirty="0" smtClean="0"/>
              <a:t>c) 14 </a:t>
            </a:r>
            <a:r>
              <a:rPr lang="cs-CZ" sz="2800" dirty="0"/>
              <a:t>min =		</a:t>
            </a:r>
            <a:r>
              <a:rPr lang="cs-CZ" sz="2800" dirty="0" smtClean="0"/>
              <a:t>s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pPr marL="0" lvl="0" indent="0">
              <a:buNone/>
            </a:pPr>
            <a:r>
              <a:rPr lang="cs-CZ" sz="2800" dirty="0" smtClean="0"/>
              <a:t>d) 300 </a:t>
            </a:r>
            <a:r>
              <a:rPr lang="cs-CZ" sz="2800" dirty="0"/>
              <a:t>s = 		min	</a:t>
            </a:r>
            <a:endParaRPr lang="cs-CZ" sz="2800" dirty="0"/>
          </a:p>
          <a:p>
            <a:pPr marL="0" lvl="0" indent="0">
              <a:buNone/>
            </a:pPr>
            <a:r>
              <a:rPr lang="cs-CZ" sz="2800" dirty="0" smtClean="0"/>
              <a:t>e) 5 </a:t>
            </a:r>
            <a:r>
              <a:rPr lang="cs-CZ" sz="2800" dirty="0"/>
              <a:t>400 s = 		</a:t>
            </a:r>
            <a:r>
              <a:rPr lang="cs-CZ" sz="2800" dirty="0" smtClean="0"/>
              <a:t>h</a:t>
            </a:r>
          </a:p>
          <a:p>
            <a:pPr marL="0" lvl="0" indent="0">
              <a:buNone/>
            </a:pPr>
            <a:r>
              <a:rPr lang="cs-CZ" sz="2800" dirty="0" smtClean="0"/>
              <a:t>f) 2,4 h =		min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4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se stopkami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č. 1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Odhadněte čas – např. 1 minutu, 2 minuty,…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č. 2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Zkuste si změřit, na jak dlouho dokáže zadržet dech, výsledek si zapište.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878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11189</TotalTime>
  <Words>855</Words>
  <Application>Microsoft Office PowerPoint</Application>
  <PresentationFormat>Předvádění na obrazovce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Čas</vt:lpstr>
      <vt:lpstr>Čas a jeho jednotky</vt:lpstr>
      <vt:lpstr>Měření času</vt:lpstr>
      <vt:lpstr>Měření času</vt:lpstr>
      <vt:lpstr>Převody jednotek času</vt:lpstr>
      <vt:lpstr>Převody jednotek času - příklady</vt:lpstr>
      <vt:lpstr>Procvičování převodů jednotek času</vt:lpstr>
      <vt:lpstr>Procvičování převodů jednotek času</vt:lpstr>
      <vt:lpstr>Práce se stopkami</vt:lpstr>
      <vt:lpstr>Vyhledejte 3 světové rekordy v běhu</vt:lpstr>
      <vt:lpstr>Zjistěte svoje časy</vt:lpstr>
      <vt:lpstr>Čas – slovní úlohy</vt:lpstr>
      <vt:lpstr>Čas – slovní úlohy</vt:lpstr>
      <vt:lpstr>Čas – slovní úlohy</vt:lpstr>
      <vt:lpstr>Čas – slovní úlohy</vt:lpstr>
      <vt:lpstr>Pásmový čas</vt:lpstr>
      <vt:lpstr>Pásmový čas</vt:lpstr>
      <vt:lpstr>Datová mez</vt:lpstr>
      <vt:lpstr>Kalendář</vt:lpstr>
      <vt:lpstr>Kalendář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186</cp:revision>
  <dcterms:created xsi:type="dcterms:W3CDTF">2022-07-31T09:19:12Z</dcterms:created>
  <dcterms:modified xsi:type="dcterms:W3CDTF">2022-08-22T18:32:52Z</dcterms:modified>
</cp:coreProperties>
</file>