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94" r:id="rId3"/>
    <p:sldId id="280" r:id="rId4"/>
    <p:sldId id="257" r:id="rId5"/>
    <p:sldId id="273" r:id="rId6"/>
    <p:sldId id="29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36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Newtonovy </a:t>
            </a:r>
            <a:r>
              <a:rPr lang="cs-CZ" dirty="0" smtClean="0"/>
              <a:t>pohybové zákony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setrvačnosti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ěleso </a:t>
            </a:r>
            <a:r>
              <a:rPr lang="cs-CZ" dirty="0">
                <a:solidFill>
                  <a:srgbClr val="FF0000"/>
                </a:solidFill>
              </a:rPr>
              <a:t>setrvává v klidu nebo v rovnoměrném přímočarém pohybu, jestliže na ně nepůsobí jiná tělesa silou nebo jestliže jsou síly působící na těleso v </a:t>
            </a:r>
            <a:r>
              <a:rPr lang="cs-CZ" dirty="0" smtClean="0">
                <a:solidFill>
                  <a:srgbClr val="FF0000"/>
                </a:solidFill>
              </a:rPr>
              <a:t>rovnováze (tedy výslednice sil je nulová)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obecná </a:t>
            </a:r>
            <a:r>
              <a:rPr lang="cs-CZ" dirty="0"/>
              <a:t>vlastnost těles setrvávat v klidu nebo v rovnoměrném přímočarém pohybu, nepůsobí-li na ně jiná tělesa silou, se nazývá </a:t>
            </a:r>
            <a:r>
              <a:rPr lang="cs-CZ" dirty="0">
                <a:solidFill>
                  <a:srgbClr val="FF0000"/>
                </a:solidFill>
              </a:rPr>
              <a:t>setrvačnost</a:t>
            </a:r>
          </a:p>
          <a:p>
            <a:r>
              <a:rPr lang="cs-CZ" dirty="0"/>
              <a:t>ke změně pohybového stavu je nezbytné působení vnější </a:t>
            </a:r>
            <a:r>
              <a:rPr lang="cs-CZ" dirty="0" smtClean="0"/>
              <a:t>síly</a:t>
            </a:r>
          </a:p>
          <a:p>
            <a:r>
              <a:rPr lang="cs-CZ" dirty="0"/>
              <a:t>ve skutečnosti musíme na těleso, aby se pohybovalo rovnoměrně přímočaře, </a:t>
            </a:r>
            <a:r>
              <a:rPr lang="cs-CZ" dirty="0" smtClean="0"/>
              <a:t>téměř </a:t>
            </a:r>
            <a:r>
              <a:rPr lang="cs-CZ" dirty="0"/>
              <a:t>vždy působit silou - musíme překonávat brzdné síly, hlavně tření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3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Zákonu setrvačnosti - důsledky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</a:t>
            </a:r>
            <a:r>
              <a:rPr lang="cs-CZ" dirty="0" smtClean="0"/>
              <a:t>ůsledky tohoto zákona pociťujeme např. při rozjíždění, brždění, zakopnutí, uklouznutí,…</a:t>
            </a:r>
          </a:p>
          <a:p>
            <a:r>
              <a:rPr lang="cs-CZ" dirty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egativní důsledky</a:t>
            </a:r>
            <a:r>
              <a:rPr lang="cs-CZ" dirty="0" smtClean="0"/>
              <a:t> zákona musíme předvídat – v dopravních prostředcích se za jízdy držíme, používáme bezpečnostní pásy, airbagy, dětské </a:t>
            </a:r>
            <a:r>
              <a:rPr lang="cs-CZ" dirty="0"/>
              <a:t>a</a:t>
            </a:r>
            <a:r>
              <a:rPr lang="cs-CZ" dirty="0" smtClean="0"/>
              <a:t>utosedačky, na kole nebrzdíme prudce,…</a:t>
            </a:r>
          </a:p>
          <a:p>
            <a:r>
              <a:rPr lang="cs-CZ" dirty="0" smtClean="0"/>
              <a:t>využíváme </a:t>
            </a:r>
            <a:r>
              <a:rPr lang="cs-CZ" dirty="0" smtClean="0">
                <a:solidFill>
                  <a:srgbClr val="FF0000"/>
                </a:solidFill>
              </a:rPr>
              <a:t>pozitivní důsledky </a:t>
            </a:r>
            <a:r>
              <a:rPr lang="cs-CZ" dirty="0" smtClean="0"/>
              <a:t>– vyklepání prachovky, nasazení kladívka na topůrko, odstranění vody z deštníku,…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1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síly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působí-li </a:t>
            </a:r>
            <a:r>
              <a:rPr lang="cs-CZ" dirty="0">
                <a:solidFill>
                  <a:srgbClr val="FF0000"/>
                </a:solidFill>
              </a:rPr>
              <a:t>na těleso síla, mění se jeho </a:t>
            </a:r>
            <a:r>
              <a:rPr lang="cs-CZ" dirty="0" smtClean="0">
                <a:solidFill>
                  <a:srgbClr val="FF0000"/>
                </a:solidFill>
              </a:rPr>
              <a:t>rychlost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(síla </a:t>
            </a:r>
            <a:r>
              <a:rPr lang="cs-CZ" dirty="0"/>
              <a:t>uvede těleso z klidu do pohybu, pohyb tělesa se urychlí, zpomalí, zastaví nebo se změní jeho </a:t>
            </a:r>
            <a:r>
              <a:rPr lang="cs-CZ" dirty="0" smtClean="0"/>
              <a:t>směr)</a:t>
            </a:r>
          </a:p>
          <a:p>
            <a:r>
              <a:rPr lang="cs-CZ" dirty="0"/>
              <a:t>změna rychlosti tělesa je přímo úměrná působící síle a nepřímo úměrná hmotnosti </a:t>
            </a:r>
            <a:r>
              <a:rPr lang="cs-CZ" dirty="0" smtClean="0"/>
              <a:t>tělesa:</a:t>
            </a: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čím </a:t>
            </a:r>
            <a:r>
              <a:rPr lang="cs-CZ" dirty="0">
                <a:solidFill>
                  <a:srgbClr val="FF0000"/>
                </a:solidFill>
              </a:rPr>
              <a:t>větší síla </a:t>
            </a:r>
            <a:r>
              <a:rPr lang="cs-CZ" dirty="0"/>
              <a:t>po určitou dobu na těleso působí, </a:t>
            </a:r>
            <a:r>
              <a:rPr lang="cs-CZ" dirty="0">
                <a:solidFill>
                  <a:srgbClr val="FF0000"/>
                </a:solidFill>
              </a:rPr>
              <a:t>tím je změna jeho rychlosti </a:t>
            </a:r>
            <a:r>
              <a:rPr lang="cs-CZ" dirty="0" smtClean="0">
                <a:solidFill>
                  <a:srgbClr val="FF0000"/>
                </a:solidFill>
              </a:rPr>
              <a:t>větší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č</a:t>
            </a:r>
            <a:r>
              <a:rPr lang="cs-CZ" dirty="0" smtClean="0">
                <a:solidFill>
                  <a:srgbClr val="FF0000"/>
                </a:solidFill>
              </a:rPr>
              <a:t>ím </a:t>
            </a:r>
            <a:r>
              <a:rPr lang="cs-CZ" dirty="0">
                <a:solidFill>
                  <a:srgbClr val="FF0000"/>
                </a:solidFill>
              </a:rPr>
              <a:t>větší </a:t>
            </a:r>
            <a:r>
              <a:rPr lang="cs-CZ" dirty="0"/>
              <a:t>má těleso </a:t>
            </a:r>
            <a:r>
              <a:rPr lang="cs-CZ" dirty="0">
                <a:solidFill>
                  <a:srgbClr val="FF0000"/>
                </a:solidFill>
              </a:rPr>
              <a:t>hmotnost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tím je změna jeho rychlosti</a:t>
            </a:r>
            <a:r>
              <a:rPr lang="cs-CZ" dirty="0"/>
              <a:t> působením síly po určitou dobu </a:t>
            </a:r>
            <a:r>
              <a:rPr lang="cs-CZ" dirty="0" smtClean="0">
                <a:solidFill>
                  <a:srgbClr val="FF0000"/>
                </a:solidFill>
              </a:rPr>
              <a:t>menší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p</a:t>
            </a:r>
            <a:r>
              <a:rPr lang="cs-CZ" dirty="0" smtClean="0"/>
              <a:t>roti </a:t>
            </a:r>
            <a:r>
              <a:rPr lang="cs-CZ" dirty="0"/>
              <a:t>pohybu těles působí brzdné síly - třecí nebo </a:t>
            </a:r>
            <a:r>
              <a:rPr lang="cs-CZ" dirty="0" smtClean="0"/>
              <a:t>odporové</a:t>
            </a:r>
          </a:p>
        </p:txBody>
      </p:sp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akce a reakce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n</a:t>
            </a:r>
            <a:r>
              <a:rPr lang="cs-CZ" sz="2800" dirty="0" smtClean="0"/>
              <a:t>ěkdy je označován jako zákon vzájemného působení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působí-li </a:t>
            </a:r>
            <a:r>
              <a:rPr lang="cs-CZ" sz="2800" dirty="0">
                <a:solidFill>
                  <a:srgbClr val="FF0000"/>
                </a:solidFill>
              </a:rPr>
              <a:t>jedno těleso na druhé silou, působí i druhé těleso na první silou stejně velkou opačného </a:t>
            </a:r>
            <a:r>
              <a:rPr lang="cs-CZ" sz="2800" dirty="0" smtClean="0">
                <a:solidFill>
                  <a:srgbClr val="FF0000"/>
                </a:solidFill>
              </a:rPr>
              <a:t>směru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/>
              <a:t>t</a:t>
            </a:r>
            <a:r>
              <a:rPr lang="cs-CZ" sz="2800" dirty="0" smtClean="0"/>
              <a:t>yto </a:t>
            </a:r>
            <a:r>
              <a:rPr lang="cs-CZ" sz="2800" dirty="0"/>
              <a:t>síly se nazývají </a:t>
            </a:r>
            <a:r>
              <a:rPr lang="cs-CZ" sz="2800" dirty="0">
                <a:solidFill>
                  <a:srgbClr val="FF0000"/>
                </a:solidFill>
              </a:rPr>
              <a:t>síly akce a reakce </a:t>
            </a:r>
            <a:r>
              <a:rPr lang="cs-CZ" sz="2800" dirty="0"/>
              <a:t>a mají tyto vlastnosti:</a:t>
            </a:r>
          </a:p>
          <a:p>
            <a:r>
              <a:rPr lang="cs-CZ" sz="2800" dirty="0"/>
              <a:t>jsou stejně </a:t>
            </a:r>
            <a:r>
              <a:rPr lang="cs-CZ" sz="2800" dirty="0" smtClean="0"/>
              <a:t>velké a opačně </a:t>
            </a:r>
            <a:r>
              <a:rPr lang="cs-CZ" sz="2800" dirty="0"/>
              <a:t>orientované</a:t>
            </a:r>
          </a:p>
          <a:p>
            <a:r>
              <a:rPr lang="cs-CZ" sz="2800" dirty="0"/>
              <a:t>současně vznikají a současně zanikají</a:t>
            </a:r>
          </a:p>
          <a:p>
            <a:r>
              <a:rPr lang="cs-CZ" sz="2800" dirty="0"/>
              <a:t>působí na dvě různá tělesa, a proto se ve svých účincích nemohou </a:t>
            </a:r>
            <a:r>
              <a:rPr lang="cs-CZ" sz="2800" dirty="0" smtClean="0"/>
              <a:t>rušit </a:t>
            </a:r>
            <a:r>
              <a:rPr lang="cs-CZ" sz="2800" dirty="0"/>
              <a:t>(</a:t>
            </a:r>
            <a:r>
              <a:rPr lang="cs-CZ" sz="2800" dirty="0">
                <a:solidFill>
                  <a:srgbClr val="FF0000"/>
                </a:solidFill>
              </a:rPr>
              <a:t>nejsou v </a:t>
            </a:r>
            <a:r>
              <a:rPr lang="cs-CZ" sz="2800" dirty="0" smtClean="0">
                <a:solidFill>
                  <a:srgbClr val="FF0000"/>
                </a:solidFill>
              </a:rPr>
              <a:t>rovnováze!</a:t>
            </a:r>
            <a:r>
              <a:rPr lang="cs-CZ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71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ákon akce a reakce - důsledky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pozitivní</a:t>
            </a:r>
            <a:r>
              <a:rPr lang="cs-CZ" sz="2800" dirty="0" smtClean="0"/>
              <a:t> důsledky tohoto zákona využíváme např. při startu raket, u lodního šroubu, u kulečníku, při pádlování, veslování,…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negativní</a:t>
            </a:r>
            <a:r>
              <a:rPr lang="cs-CZ" sz="2800" dirty="0" smtClean="0"/>
              <a:t> pociťujeme např. při kopnutí do předmětu, nesení nebo tažení těžkého předmětu, při srážce,…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069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10984</TotalTime>
  <Words>378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Newtonovy pohybové zákony</vt:lpstr>
      <vt:lpstr>Zákon setrvačnosti</vt:lpstr>
      <vt:lpstr>Zákonu setrvačnosti - důsledky</vt:lpstr>
      <vt:lpstr>Zákon síly</vt:lpstr>
      <vt:lpstr>Zákon akce a reakce</vt:lpstr>
      <vt:lpstr>Zákon akce a reakce - důsledky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200</cp:revision>
  <dcterms:created xsi:type="dcterms:W3CDTF">2022-07-31T09:19:12Z</dcterms:created>
  <dcterms:modified xsi:type="dcterms:W3CDTF">2022-10-30T07:13:29Z</dcterms:modified>
</cp:coreProperties>
</file>