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57" r:id="rId3"/>
    <p:sldId id="294" r:id="rId4"/>
    <p:sldId id="302" r:id="rId5"/>
    <p:sldId id="296" r:id="rId6"/>
    <p:sldId id="297" r:id="rId7"/>
    <p:sldId id="298" r:id="rId8"/>
    <p:sldId id="299" r:id="rId9"/>
    <p:sldId id="300" r:id="rId10"/>
    <p:sldId id="301" r:id="rId11"/>
    <p:sldId id="303" r:id="rId12"/>
    <p:sldId id="29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36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Otáčivé účinky síly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/>
              <a:t>Úloha č. 5:</a:t>
            </a:r>
          </a:p>
          <a:p>
            <a:pPr marL="0" indent="0">
              <a:buNone/>
            </a:pPr>
            <a:r>
              <a:rPr lang="cs-CZ" sz="2800" dirty="0" smtClean="0"/>
              <a:t>Zkuste vyřešit úvahou.</a:t>
            </a:r>
          </a:p>
          <a:p>
            <a:pPr marL="0" indent="0">
              <a:buNone/>
            </a:pPr>
            <a:r>
              <a:rPr lang="cs-CZ" sz="2800" dirty="0" smtClean="0"/>
              <a:t>a)					b)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cxnSp>
        <p:nvCxnSpPr>
          <p:cNvPr id="5" name="Přímá spojnice 4"/>
          <p:cNvCxnSpPr/>
          <p:nvPr/>
        </p:nvCxnSpPr>
        <p:spPr>
          <a:xfrm>
            <a:off x="1259632" y="3501008"/>
            <a:ext cx="31683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ovnoramenný trojúhelník 5"/>
          <p:cNvSpPr/>
          <p:nvPr/>
        </p:nvSpPr>
        <p:spPr>
          <a:xfrm>
            <a:off x="1784045" y="3535432"/>
            <a:ext cx="360040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1252728" y="3501008"/>
            <a:ext cx="6904" cy="12714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4427984" y="3506720"/>
            <a:ext cx="0" cy="3636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5652120" y="3506720"/>
            <a:ext cx="31683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ovnoramenný trojúhelník 13"/>
          <p:cNvSpPr/>
          <p:nvPr/>
        </p:nvSpPr>
        <p:spPr>
          <a:xfrm>
            <a:off x="6516216" y="3549004"/>
            <a:ext cx="360040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5652120" y="350100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8820472" y="3506720"/>
            <a:ext cx="0" cy="5703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1691680" y="35010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046403" y="4036422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r>
              <a:rPr lang="cs-CZ" i="1" baseline="-25000" dirty="0" smtClean="0"/>
              <a:t>2 </a:t>
            </a:r>
            <a:r>
              <a:rPr lang="cs-CZ" i="1" dirty="0" smtClean="0"/>
              <a:t> </a:t>
            </a:r>
            <a:r>
              <a:rPr lang="cs-CZ" dirty="0" smtClean="0"/>
              <a:t>= ?</a:t>
            </a:r>
            <a:endParaRPr lang="cs-CZ" baseline="-25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29491" y="4837802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r>
              <a:rPr lang="cs-CZ" i="1" baseline="-25000" dirty="0" smtClean="0"/>
              <a:t>1</a:t>
            </a:r>
            <a:r>
              <a:rPr lang="cs-CZ" i="1" dirty="0" smtClean="0"/>
              <a:t> </a:t>
            </a:r>
            <a:r>
              <a:rPr lang="cs-CZ" dirty="0" smtClean="0"/>
              <a:t>= 2000 N</a:t>
            </a:r>
            <a:endParaRPr lang="cs-CZ" baseline="-25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843808" y="3131676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a</a:t>
            </a:r>
            <a:r>
              <a:rPr lang="cs-CZ" i="1" baseline="-25000" dirty="0"/>
              <a:t>2</a:t>
            </a:r>
            <a:r>
              <a:rPr lang="cs-CZ" i="1" dirty="0" smtClean="0"/>
              <a:t> </a:t>
            </a:r>
            <a:r>
              <a:rPr lang="cs-CZ" dirty="0" smtClean="0"/>
              <a:t>= 2 m</a:t>
            </a:r>
            <a:endParaRPr lang="cs-CZ" baseline="-250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941890" y="3131676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/>
              <a:t>a</a:t>
            </a:r>
            <a:r>
              <a:rPr lang="cs-CZ" i="1" baseline="-25000" dirty="0" smtClean="0"/>
              <a:t>1</a:t>
            </a:r>
            <a:r>
              <a:rPr lang="cs-CZ" i="1" dirty="0" smtClean="0"/>
              <a:t> </a:t>
            </a:r>
            <a:r>
              <a:rPr lang="cs-CZ" dirty="0" smtClean="0"/>
              <a:t>= 0,5 m</a:t>
            </a:r>
            <a:endParaRPr lang="cs-CZ" baseline="-250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565798" y="3119078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/>
              <a:t>a</a:t>
            </a:r>
            <a:r>
              <a:rPr lang="cs-CZ" i="1" baseline="-25000" dirty="0" smtClean="0"/>
              <a:t>1</a:t>
            </a:r>
            <a:r>
              <a:rPr lang="cs-CZ" i="1" dirty="0" smtClean="0"/>
              <a:t> </a:t>
            </a:r>
            <a:r>
              <a:rPr lang="cs-CZ" dirty="0" smtClean="0"/>
              <a:t>= 1,5 m</a:t>
            </a:r>
            <a:endParaRPr lang="cs-CZ" baseline="-250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7380312" y="311907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a</a:t>
            </a:r>
            <a:r>
              <a:rPr lang="cs-CZ" i="1" baseline="-25000" dirty="0"/>
              <a:t>2</a:t>
            </a:r>
            <a:r>
              <a:rPr lang="cs-CZ" i="1" dirty="0" smtClean="0"/>
              <a:t> </a:t>
            </a:r>
            <a:r>
              <a:rPr lang="cs-CZ" dirty="0" smtClean="0"/>
              <a:t>= 3 m</a:t>
            </a:r>
            <a:endParaRPr lang="cs-CZ" baseline="-250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5298722" y="465313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r>
              <a:rPr lang="cs-CZ" i="1" baseline="-25000" dirty="0" smtClean="0"/>
              <a:t>1</a:t>
            </a:r>
            <a:r>
              <a:rPr lang="cs-CZ" i="1" dirty="0" smtClean="0"/>
              <a:t> </a:t>
            </a:r>
            <a:r>
              <a:rPr lang="cs-CZ" dirty="0" smtClean="0"/>
              <a:t>= ?</a:t>
            </a:r>
            <a:endParaRPr lang="cs-CZ" baseline="-250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8048904" y="4149080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r>
              <a:rPr lang="cs-CZ" i="1" baseline="-25000" dirty="0"/>
              <a:t>2</a:t>
            </a:r>
            <a:r>
              <a:rPr lang="cs-CZ" i="1" dirty="0" smtClean="0"/>
              <a:t> </a:t>
            </a:r>
            <a:r>
              <a:rPr lang="cs-CZ" dirty="0" smtClean="0"/>
              <a:t>= 300 N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3907104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Kladka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je volně otočné kolo se zářezem (žlábkem), po kterém se pohybuje lano</a:t>
            </a:r>
          </a:p>
          <a:p>
            <a:r>
              <a:rPr lang="cs-CZ" sz="2800" dirty="0" smtClean="0"/>
              <a:t>používá se kladka být pevná, volná, jednoduchý kladkostroj i kladkostroj složený z mnoha kladek</a:t>
            </a:r>
          </a:p>
          <a:p>
            <a:pPr marL="0" indent="0"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kladka pevná</a:t>
            </a:r>
            <a:r>
              <a:rPr lang="cs-CZ" sz="2800" dirty="0" smtClean="0"/>
              <a:t> </a:t>
            </a:r>
          </a:p>
          <a:p>
            <a:r>
              <a:rPr lang="cs-CZ" sz="2800" dirty="0" smtClean="0"/>
              <a:t>kolo upevněno, oba konce lana volně visí dolů</a:t>
            </a:r>
            <a:endParaRPr lang="cs-CZ" sz="2800" dirty="0"/>
          </a:p>
          <a:p>
            <a:r>
              <a:rPr lang="cs-CZ" sz="2800" dirty="0"/>
              <a:t>r</a:t>
            </a:r>
            <a:r>
              <a:rPr lang="cs-CZ" sz="2800" dirty="0" smtClean="0"/>
              <a:t>ovnováha na kladce pevné (stejně jako na páce):</a:t>
            </a:r>
          </a:p>
          <a:p>
            <a:pPr marL="0" indent="0">
              <a:buNone/>
            </a:pPr>
            <a:r>
              <a:rPr lang="cs-CZ" sz="2800" i="1" dirty="0"/>
              <a:t>	</a:t>
            </a:r>
            <a:r>
              <a:rPr lang="cs-CZ" sz="2800" i="1" dirty="0" smtClean="0"/>
              <a:t>F</a:t>
            </a:r>
            <a:r>
              <a:rPr lang="cs-CZ" sz="2800" i="1" baseline="-25000" dirty="0" smtClean="0"/>
              <a:t>1</a:t>
            </a:r>
            <a:r>
              <a:rPr lang="cs-CZ" sz="2800" i="1" dirty="0" smtClean="0"/>
              <a:t> </a:t>
            </a:r>
            <a:r>
              <a:rPr lang="cs-CZ" sz="2800" i="1" dirty="0"/>
              <a:t>. r </a:t>
            </a:r>
            <a:r>
              <a:rPr lang="cs-CZ" sz="2800" dirty="0"/>
              <a:t>=</a:t>
            </a:r>
            <a:r>
              <a:rPr lang="cs-CZ" sz="2800" i="1" dirty="0"/>
              <a:t> F</a:t>
            </a:r>
            <a:r>
              <a:rPr lang="cs-CZ" sz="2800" i="1" baseline="-25000" dirty="0"/>
              <a:t>2</a:t>
            </a:r>
            <a:r>
              <a:rPr lang="cs-CZ" sz="2800" i="1" dirty="0"/>
              <a:t> . </a:t>
            </a:r>
            <a:r>
              <a:rPr lang="cs-CZ" sz="2800" i="1" dirty="0" smtClean="0"/>
              <a:t>r</a:t>
            </a:r>
            <a:r>
              <a:rPr lang="cs-CZ" sz="2800" dirty="0" smtClean="0"/>
              <a:t>, tedy </a:t>
            </a:r>
            <a:r>
              <a:rPr lang="cs-CZ" sz="2800" i="1" dirty="0" smtClean="0"/>
              <a:t>F</a:t>
            </a:r>
            <a:r>
              <a:rPr lang="cs-CZ" sz="2800" i="1" baseline="-25000" dirty="0" smtClean="0"/>
              <a:t>1 </a:t>
            </a:r>
            <a:r>
              <a:rPr lang="cs-CZ" sz="2800" dirty="0" smtClean="0"/>
              <a:t>=</a:t>
            </a:r>
            <a:r>
              <a:rPr lang="cs-CZ" sz="2800" i="1" dirty="0" smtClean="0"/>
              <a:t> </a:t>
            </a:r>
            <a:r>
              <a:rPr lang="cs-CZ" sz="2800" i="1" dirty="0"/>
              <a:t>F</a:t>
            </a:r>
            <a:r>
              <a:rPr lang="cs-CZ" sz="2800" i="1" baseline="-25000" dirty="0"/>
              <a:t>2</a:t>
            </a:r>
            <a:endParaRPr lang="cs-CZ" sz="2800" dirty="0"/>
          </a:p>
          <a:p>
            <a:r>
              <a:rPr lang="cs-CZ" sz="2800" dirty="0"/>
              <a:t>působíme stejnou silou, ale směrem dolů </a:t>
            </a:r>
            <a:r>
              <a:rPr lang="cs-CZ" sz="2800" dirty="0" smtClean="0"/>
              <a:t>:)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30398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Kladka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FF0000"/>
                    </a:solidFill>
                  </a:rPr>
                  <a:t>kladka </a:t>
                </a:r>
                <a:r>
                  <a:rPr lang="cs-CZ" sz="2800" dirty="0">
                    <a:solidFill>
                      <a:srgbClr val="FF0000"/>
                    </a:solidFill>
                  </a:rPr>
                  <a:t>volná</a:t>
                </a:r>
              </a:p>
              <a:p>
                <a:r>
                  <a:rPr lang="cs-CZ" sz="2800" dirty="0"/>
                  <a:t>lehká kladka zavěšená na </a:t>
                </a:r>
                <a:r>
                  <a:rPr lang="cs-CZ" sz="2800" dirty="0" smtClean="0"/>
                  <a:t>laně</a:t>
                </a:r>
              </a:p>
              <a:p>
                <a:r>
                  <a:rPr lang="cs-CZ" sz="2800" dirty="0"/>
                  <a:t>r</a:t>
                </a:r>
                <a:r>
                  <a:rPr lang="cs-CZ" sz="2800" dirty="0" smtClean="0"/>
                  <a:t>ovnováha na kladce volné:</a:t>
                </a:r>
                <a:endParaRPr lang="cs-CZ" sz="2800" dirty="0"/>
              </a:p>
              <a:p>
                <a:pPr marL="0" indent="0">
                  <a:buNone/>
                </a:pPr>
                <a:r>
                  <a:rPr lang="cs-CZ" sz="2800" i="1" dirty="0"/>
                  <a:t>	F</a:t>
                </a:r>
                <a:r>
                  <a:rPr lang="cs-CZ" sz="2800" i="1" baseline="-25000" dirty="0"/>
                  <a:t>1</a:t>
                </a:r>
                <a:r>
                  <a:rPr lang="cs-CZ" sz="2800" i="1" dirty="0"/>
                  <a:t> . r </a:t>
                </a:r>
                <a:r>
                  <a:rPr lang="cs-CZ" sz="2800" dirty="0"/>
                  <a:t>=</a:t>
                </a:r>
                <a:r>
                  <a:rPr lang="cs-CZ" sz="2800" i="1" dirty="0"/>
                  <a:t> F</a:t>
                </a:r>
                <a:r>
                  <a:rPr lang="cs-CZ" sz="2800" i="1" baseline="-25000" dirty="0"/>
                  <a:t>2</a:t>
                </a:r>
                <a:r>
                  <a:rPr lang="cs-CZ" sz="2800" i="1" dirty="0"/>
                  <a:t> </a:t>
                </a:r>
                <a:r>
                  <a:rPr lang="cs-CZ" sz="2800" i="1" dirty="0" smtClean="0"/>
                  <a:t>. 2. </a:t>
                </a:r>
                <a:r>
                  <a:rPr lang="cs-CZ" sz="2800" i="1" dirty="0"/>
                  <a:t>r</a:t>
                </a:r>
                <a:r>
                  <a:rPr lang="cs-CZ" sz="2800" dirty="0"/>
                  <a:t>, tedy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cs-CZ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sz="2800" dirty="0"/>
              </a:p>
              <a:p>
                <a:r>
                  <a:rPr lang="cs-CZ" sz="2800" dirty="0" smtClean="0"/>
                  <a:t>působíme </a:t>
                </a:r>
                <a:r>
                  <a:rPr lang="cs-CZ" sz="2800" dirty="0"/>
                  <a:t>poloviční silou, ale směrem nahoru:(</a:t>
                </a: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FF0000"/>
                    </a:solidFill>
                  </a:rPr>
                  <a:t>jednoduchý kladkostroj</a:t>
                </a:r>
                <a:endParaRPr lang="cs-CZ" sz="2800" dirty="0">
                  <a:solidFill>
                    <a:srgbClr val="FF0000"/>
                  </a:solidFill>
                </a:endParaRPr>
              </a:p>
              <a:p>
                <a:r>
                  <a:rPr lang="cs-CZ" sz="2800" dirty="0"/>
                  <a:t>je složen z kladky volné a </a:t>
                </a:r>
                <a:r>
                  <a:rPr lang="cs-CZ" sz="2800" dirty="0" smtClean="0"/>
                  <a:t>pevné</a:t>
                </a:r>
                <a:endParaRPr lang="cs-CZ" sz="2800" dirty="0"/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FF0000"/>
                    </a:solidFill>
                  </a:rPr>
                  <a:t>složité kladkostroje</a:t>
                </a:r>
              </a:p>
              <a:p>
                <a:r>
                  <a:rPr lang="cs-CZ" sz="2800" smtClean="0"/>
                  <a:t>vždy složeny </a:t>
                </a:r>
                <a:r>
                  <a:rPr lang="cs-CZ" sz="2800" dirty="0" smtClean="0"/>
                  <a:t>ze stejného počtu volných a pevných kladek</a:t>
                </a: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213" b="-198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0594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Otáčivé účinky síly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000" dirty="0"/>
              <a:t>ř</a:t>
            </a:r>
            <a:r>
              <a:rPr lang="cs-CZ" sz="3000" dirty="0" smtClean="0"/>
              <a:t>adíme mezi pohybové účinky síly</a:t>
            </a:r>
          </a:p>
          <a:p>
            <a:r>
              <a:rPr lang="cs-CZ" sz="3000" dirty="0" smtClean="0"/>
              <a:t>závisí na:</a:t>
            </a:r>
          </a:p>
          <a:p>
            <a:pPr lvl="1"/>
            <a:r>
              <a:rPr lang="cs-CZ" sz="3000" dirty="0" smtClean="0"/>
              <a:t>na </a:t>
            </a:r>
            <a:r>
              <a:rPr lang="cs-CZ" sz="3000" dirty="0"/>
              <a:t>velikosti působící </a:t>
            </a:r>
            <a:r>
              <a:rPr lang="cs-CZ" sz="3000" dirty="0" smtClean="0">
                <a:solidFill>
                  <a:srgbClr val="FF0000"/>
                </a:solidFill>
              </a:rPr>
              <a:t>síly</a:t>
            </a:r>
            <a:r>
              <a:rPr lang="cs-CZ" sz="3000" dirty="0" smtClean="0"/>
              <a:t> </a:t>
            </a:r>
            <a:r>
              <a:rPr lang="cs-CZ" sz="3000" i="1" dirty="0" smtClean="0"/>
              <a:t>F </a:t>
            </a:r>
            <a:r>
              <a:rPr lang="cs-CZ" sz="3000" dirty="0" smtClean="0"/>
              <a:t>(uvádíme v N)</a:t>
            </a:r>
          </a:p>
          <a:p>
            <a:pPr lvl="1"/>
            <a:r>
              <a:rPr lang="cs-CZ" sz="3000" dirty="0" smtClean="0"/>
              <a:t>na směru jejího působení – uvažujeme kolmo na páku</a:t>
            </a:r>
            <a:endParaRPr lang="cs-CZ" sz="3000" dirty="0"/>
          </a:p>
          <a:p>
            <a:pPr lvl="1"/>
            <a:r>
              <a:rPr lang="cs-CZ" sz="3000" dirty="0" smtClean="0"/>
              <a:t>na </a:t>
            </a:r>
            <a:r>
              <a:rPr lang="cs-CZ" sz="3000" dirty="0"/>
              <a:t>tom, v jaké vzdálenosti od osy otáčení síla </a:t>
            </a:r>
            <a:r>
              <a:rPr lang="cs-CZ" sz="3000" dirty="0" smtClean="0"/>
              <a:t>působí - této </a:t>
            </a:r>
            <a:r>
              <a:rPr lang="cs-CZ" sz="3000" dirty="0"/>
              <a:t>vzdálenosti říkáme </a:t>
            </a:r>
            <a:r>
              <a:rPr lang="cs-CZ" sz="3000" dirty="0">
                <a:solidFill>
                  <a:srgbClr val="FF0000"/>
                </a:solidFill>
              </a:rPr>
              <a:t>rameno </a:t>
            </a:r>
            <a:r>
              <a:rPr lang="cs-CZ" sz="3000" dirty="0" smtClean="0">
                <a:solidFill>
                  <a:srgbClr val="FF0000"/>
                </a:solidFill>
              </a:rPr>
              <a:t>síly</a:t>
            </a:r>
            <a:r>
              <a:rPr lang="cs-CZ" sz="3000" dirty="0" smtClean="0"/>
              <a:t> (značíme </a:t>
            </a:r>
            <a:r>
              <a:rPr lang="cs-CZ" sz="3000" i="1" dirty="0" smtClean="0"/>
              <a:t>a</a:t>
            </a:r>
            <a:r>
              <a:rPr lang="cs-CZ" sz="3000" dirty="0" smtClean="0"/>
              <a:t> nebo </a:t>
            </a:r>
            <a:r>
              <a:rPr lang="cs-CZ" sz="3000" i="1" dirty="0" smtClean="0"/>
              <a:t>r, </a:t>
            </a:r>
            <a:r>
              <a:rPr lang="cs-CZ" sz="3000" dirty="0" smtClean="0"/>
              <a:t>uvádíme v m)</a:t>
            </a:r>
            <a:endParaRPr lang="cs-CZ" sz="3000" dirty="0"/>
          </a:p>
          <a:p>
            <a:r>
              <a:rPr lang="cs-CZ" sz="3000" dirty="0"/>
              <a:t>mírou otáčivých účinků síly je fyzikální veličina, která se nazývá </a:t>
            </a:r>
            <a:r>
              <a:rPr lang="cs-CZ" sz="3000" dirty="0">
                <a:solidFill>
                  <a:srgbClr val="FF0000"/>
                </a:solidFill>
              </a:rPr>
              <a:t>moment síly</a:t>
            </a:r>
            <a:r>
              <a:rPr lang="cs-CZ" sz="3000" dirty="0" smtClean="0"/>
              <a:t>:</a:t>
            </a:r>
          </a:p>
          <a:p>
            <a:pPr marL="0" indent="0">
              <a:buNone/>
            </a:pPr>
            <a:r>
              <a:rPr lang="cs-CZ" sz="3000" dirty="0"/>
              <a:t>	</a:t>
            </a:r>
            <a:r>
              <a:rPr lang="cs-CZ" sz="3000" i="1" dirty="0" smtClean="0">
                <a:solidFill>
                  <a:srgbClr val="FF0000"/>
                </a:solidFill>
              </a:rPr>
              <a:t>M </a:t>
            </a:r>
            <a:r>
              <a:rPr lang="cs-CZ" sz="3000" dirty="0" smtClean="0">
                <a:solidFill>
                  <a:srgbClr val="FF0000"/>
                </a:solidFill>
              </a:rPr>
              <a:t>=</a:t>
            </a:r>
            <a:r>
              <a:rPr lang="cs-CZ" sz="3000" i="1" dirty="0" smtClean="0">
                <a:solidFill>
                  <a:srgbClr val="FF0000"/>
                </a:solidFill>
              </a:rPr>
              <a:t> F . </a:t>
            </a:r>
            <a:r>
              <a:rPr lang="cs-CZ" sz="3000" i="1" dirty="0">
                <a:solidFill>
                  <a:srgbClr val="FF0000"/>
                </a:solidFill>
              </a:rPr>
              <a:t>a</a:t>
            </a:r>
            <a:r>
              <a:rPr lang="cs-CZ" sz="3000" i="1" dirty="0" smtClean="0">
                <a:solidFill>
                  <a:srgbClr val="FF0000"/>
                </a:solidFill>
              </a:rPr>
              <a:t> 	</a:t>
            </a:r>
            <a:r>
              <a:rPr lang="cs-CZ" sz="3000" i="1" dirty="0" smtClean="0"/>
              <a:t>(případně M = F . r)</a:t>
            </a:r>
            <a:r>
              <a:rPr lang="cs-CZ" sz="3000" i="1" dirty="0" smtClean="0"/>
              <a:t>			</a:t>
            </a:r>
            <a:endParaRPr lang="cs-CZ" sz="3000" i="1" dirty="0" smtClean="0"/>
          </a:p>
          <a:p>
            <a:r>
              <a:rPr lang="cs-CZ" sz="3000" dirty="0" smtClean="0"/>
              <a:t>jednotkou je </a:t>
            </a:r>
            <a:r>
              <a:rPr lang="cs-CZ" sz="3000" dirty="0" err="1" smtClean="0"/>
              <a:t>newtonmetr</a:t>
            </a:r>
            <a:r>
              <a:rPr lang="cs-CZ" sz="3000" dirty="0" smtClean="0"/>
              <a:t> </a:t>
            </a:r>
            <a:r>
              <a:rPr lang="cs-CZ" sz="3000" dirty="0" err="1" smtClean="0"/>
              <a:t>Nm</a:t>
            </a:r>
            <a:endParaRPr lang="cs-CZ" sz="3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5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Páka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je </a:t>
            </a:r>
            <a:r>
              <a:rPr lang="cs-CZ" sz="2800" dirty="0"/>
              <a:t>tyč otáčivá kolem osy</a:t>
            </a:r>
          </a:p>
          <a:p>
            <a:r>
              <a:rPr lang="cs-CZ" sz="2800" dirty="0"/>
              <a:t>příklady </a:t>
            </a:r>
            <a:r>
              <a:rPr lang="cs-CZ" sz="2800" dirty="0" smtClean="0"/>
              <a:t>užití:</a:t>
            </a:r>
            <a:r>
              <a:rPr lang="cs-CZ" sz="2800" dirty="0"/>
              <a:t> </a:t>
            </a:r>
            <a:r>
              <a:rPr lang="cs-CZ" sz="2800" dirty="0" smtClean="0"/>
              <a:t>houpačka</a:t>
            </a:r>
            <a:r>
              <a:rPr lang="cs-CZ" sz="2800" dirty="0"/>
              <a:t>, louskáček na ořechy, kleště, </a:t>
            </a:r>
            <a:r>
              <a:rPr lang="cs-CZ" sz="2800" dirty="0" smtClean="0"/>
              <a:t>nůžky, otvírák na láhve, tyč </a:t>
            </a:r>
            <a:r>
              <a:rPr lang="cs-CZ" sz="2800" dirty="0"/>
              <a:t>při zvedání těžkého předmětu, </a:t>
            </a:r>
            <a:r>
              <a:rPr lang="cs-CZ" sz="2800" dirty="0" smtClean="0"/>
              <a:t>pákové váhy, veslo </a:t>
            </a:r>
            <a:r>
              <a:rPr lang="cs-CZ" sz="2800" dirty="0"/>
              <a:t>při veslování, šroubovák při otevírání plechovky s barvou,...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páka dvojzvratná </a:t>
            </a:r>
            <a:r>
              <a:rPr lang="cs-CZ" sz="2800" dirty="0" smtClean="0"/>
              <a:t>- síly působí na obou stranách od osy otáčení (např. houpačka)</a:t>
            </a:r>
            <a:endParaRPr lang="cs-CZ" sz="2800" dirty="0"/>
          </a:p>
          <a:p>
            <a:r>
              <a:rPr lang="cs-CZ" sz="2800" dirty="0" smtClean="0">
                <a:solidFill>
                  <a:srgbClr val="FF0000"/>
                </a:solidFill>
              </a:rPr>
              <a:t>páka jednozvratná </a:t>
            </a:r>
            <a:r>
              <a:rPr lang="cs-CZ" sz="2800" dirty="0" smtClean="0"/>
              <a:t>– síly působí na jedné straně od osy otáčení, ale mají opačný směr (např. kolečko)</a:t>
            </a:r>
          </a:p>
        </p:txBody>
      </p:sp>
    </p:spTree>
    <p:extLst>
      <p:ext uri="{BB962C8B-B14F-4D97-AF65-F5344CB8AC3E}">
        <p14:creationId xmlns:p14="http://schemas.microsoft.com/office/powerpoint/2010/main" val="320437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/>
              <a:t>Dvojzvratná páka			   Jednozvratná páka</a:t>
            </a:r>
          </a:p>
          <a:p>
            <a:pPr marL="0" indent="0">
              <a:buNone/>
            </a:pPr>
            <a:r>
              <a:rPr lang="cs-CZ" dirty="0" smtClean="0"/>
              <a:t>	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cxnSp>
        <p:nvCxnSpPr>
          <p:cNvPr id="5" name="Přímá spojnice 4"/>
          <p:cNvCxnSpPr/>
          <p:nvPr/>
        </p:nvCxnSpPr>
        <p:spPr>
          <a:xfrm>
            <a:off x="1259632" y="3501008"/>
            <a:ext cx="31683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ovnoramenný trojúhelník 5"/>
          <p:cNvSpPr/>
          <p:nvPr/>
        </p:nvSpPr>
        <p:spPr>
          <a:xfrm>
            <a:off x="1986484" y="5448150"/>
            <a:ext cx="360040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1259632" y="3506720"/>
            <a:ext cx="2240" cy="864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4427984" y="2996952"/>
            <a:ext cx="0" cy="509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5652120" y="3506720"/>
            <a:ext cx="31683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ovnoramenný trojúhelník 13"/>
          <p:cNvSpPr/>
          <p:nvPr/>
        </p:nvSpPr>
        <p:spPr>
          <a:xfrm>
            <a:off x="5472100" y="3501008"/>
            <a:ext cx="360040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6688220" y="350100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8820472" y="2924944"/>
            <a:ext cx="0" cy="5817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1691680" y="35010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225845" y="2627620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r>
              <a:rPr lang="cs-CZ" i="1" baseline="-25000" dirty="0" smtClean="0"/>
              <a:t>2 </a:t>
            </a:r>
            <a:endParaRPr lang="cs-CZ" i="1" baseline="-25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049797" y="446400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r>
              <a:rPr lang="cs-CZ" i="1" baseline="-25000" dirty="0" smtClean="0"/>
              <a:t>1</a:t>
            </a:r>
            <a:r>
              <a:rPr lang="cs-CZ" i="1" dirty="0" smtClean="0"/>
              <a:t> </a:t>
            </a:r>
            <a:endParaRPr lang="cs-CZ" i="1" baseline="-25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833544" y="3028886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a</a:t>
            </a:r>
            <a:r>
              <a:rPr lang="cs-CZ" i="1" baseline="-25000" dirty="0"/>
              <a:t>2</a:t>
            </a:r>
            <a:r>
              <a:rPr lang="cs-CZ" i="1" dirty="0" smtClean="0"/>
              <a:t> </a:t>
            </a:r>
            <a:endParaRPr lang="cs-CZ" i="1" baseline="-250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466666" y="299695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a</a:t>
            </a:r>
            <a:r>
              <a:rPr lang="cs-CZ" i="1" baseline="-25000" dirty="0" smtClean="0"/>
              <a:t>1</a:t>
            </a:r>
            <a:endParaRPr lang="cs-CZ" i="1" baseline="-250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012160" y="3539868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a</a:t>
            </a:r>
            <a:r>
              <a:rPr lang="cs-CZ" i="1" baseline="-25000" dirty="0" smtClean="0"/>
              <a:t>1</a:t>
            </a:r>
            <a:endParaRPr lang="cs-CZ" i="1" baseline="-250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872726" y="3129196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a</a:t>
            </a:r>
            <a:r>
              <a:rPr lang="cs-CZ" i="1" baseline="-25000" dirty="0" smtClean="0"/>
              <a:t>2</a:t>
            </a:r>
            <a:endParaRPr lang="cs-CZ" i="1" baseline="-250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6503714" y="472514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r>
              <a:rPr lang="cs-CZ" i="1" baseline="-25000" dirty="0" smtClean="0"/>
              <a:t>1</a:t>
            </a:r>
            <a:endParaRPr lang="cs-CZ" i="1" baseline="-250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8635966" y="255561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r>
              <a:rPr lang="cs-CZ" i="1" baseline="-25000" dirty="0" smtClean="0"/>
              <a:t>2</a:t>
            </a:r>
            <a:endParaRPr lang="cs-CZ" i="1" baseline="-25000" dirty="0"/>
          </a:p>
        </p:txBody>
      </p:sp>
      <p:cxnSp>
        <p:nvCxnSpPr>
          <p:cNvPr id="28" name="Přímá spojnice 27"/>
          <p:cNvCxnSpPr/>
          <p:nvPr/>
        </p:nvCxnSpPr>
        <p:spPr>
          <a:xfrm>
            <a:off x="1261872" y="5445224"/>
            <a:ext cx="31683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1274872" y="5445224"/>
            <a:ext cx="2240" cy="864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4412955" y="5445224"/>
            <a:ext cx="8384" cy="7143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Rovnoramenný trojúhelník 31"/>
          <p:cNvSpPr/>
          <p:nvPr/>
        </p:nvSpPr>
        <p:spPr>
          <a:xfrm>
            <a:off x="1995004" y="3558038"/>
            <a:ext cx="360040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1471707" y="507589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a</a:t>
            </a:r>
            <a:r>
              <a:rPr lang="cs-CZ" i="1" baseline="-25000" dirty="0" smtClean="0"/>
              <a:t>1</a:t>
            </a:r>
            <a:endParaRPr lang="cs-CZ" i="1" baseline="-250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2937039" y="5075892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a</a:t>
            </a:r>
            <a:r>
              <a:rPr lang="cs-CZ" i="1" baseline="-25000" dirty="0"/>
              <a:t>2</a:t>
            </a:r>
            <a:r>
              <a:rPr lang="cs-CZ" i="1" dirty="0" smtClean="0"/>
              <a:t> </a:t>
            </a:r>
            <a:endParaRPr lang="cs-CZ" i="1" baseline="-250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1066157" y="638132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r>
              <a:rPr lang="cs-CZ" i="1" baseline="-25000" dirty="0" smtClean="0"/>
              <a:t>1</a:t>
            </a:r>
            <a:r>
              <a:rPr lang="cs-CZ" i="1" dirty="0" smtClean="0"/>
              <a:t> </a:t>
            </a:r>
            <a:endParaRPr lang="cs-CZ" i="1" baseline="-250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4228085" y="6309336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r>
              <a:rPr lang="cs-CZ" i="1" baseline="-25000" dirty="0" smtClean="0"/>
              <a:t>2 </a:t>
            </a:r>
            <a:endParaRPr lang="cs-CZ" i="1" baseline="-250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2021812" y="3868052"/>
            <a:ext cx="307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</a:t>
            </a:r>
            <a:endParaRPr lang="cs-CZ" i="1" baseline="-250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5524708" y="3798700"/>
            <a:ext cx="307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</a:t>
            </a:r>
            <a:endParaRPr lang="cs-CZ" i="1" baseline="-250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2039092" y="5736182"/>
            <a:ext cx="307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</a:t>
            </a:r>
            <a:endParaRPr lang="cs-CZ" i="1" baseline="-25000" dirty="0"/>
          </a:p>
        </p:txBody>
      </p:sp>
    </p:spTree>
    <p:extLst>
      <p:ext uri="{BB962C8B-B14F-4D97-AF65-F5344CB8AC3E}">
        <p14:creationId xmlns:p14="http://schemas.microsoft.com/office/powerpoint/2010/main" val="1189535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Páka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páka je v </a:t>
            </a:r>
            <a:r>
              <a:rPr lang="cs-CZ" sz="2800" dirty="0" smtClean="0">
                <a:solidFill>
                  <a:srgbClr val="FF0000"/>
                </a:solidFill>
              </a:rPr>
              <a:t>rovnovážné poloze</a:t>
            </a:r>
            <a:r>
              <a:rPr lang="cs-CZ" sz="2800" dirty="0" smtClean="0"/>
              <a:t>, jestliže platí tzv. </a:t>
            </a:r>
            <a:r>
              <a:rPr lang="cs-CZ" sz="2800" dirty="0" smtClean="0">
                <a:solidFill>
                  <a:srgbClr val="FF0000"/>
                </a:solidFill>
              </a:rPr>
              <a:t>momentová věta</a:t>
            </a:r>
            <a:r>
              <a:rPr lang="cs-CZ" sz="2800" dirty="0" smtClean="0"/>
              <a:t>:</a:t>
            </a:r>
          </a:p>
          <a:p>
            <a:r>
              <a:rPr lang="cs-CZ" sz="2800" dirty="0" smtClean="0"/>
              <a:t>momenty sil, který otáčí páku v jednom smyslu, se rovnají momentům sil, která otáčí páku v opačném smyslu</a:t>
            </a:r>
          </a:p>
          <a:p>
            <a:r>
              <a:rPr lang="cs-CZ" sz="2800" dirty="0"/>
              <a:t>n</a:t>
            </a:r>
            <a:r>
              <a:rPr lang="cs-CZ" sz="2800" dirty="0" smtClean="0"/>
              <a:t>apř. pro houpačku v rovnovážné poloze musí platit:</a:t>
            </a:r>
          </a:p>
          <a:p>
            <a:pPr marL="0" indent="0" algn="ctr">
              <a:buNone/>
            </a:pPr>
            <a:r>
              <a:rPr lang="cs-CZ" sz="2800" i="1" dirty="0" smtClean="0">
                <a:solidFill>
                  <a:srgbClr val="FF0000"/>
                </a:solidFill>
              </a:rPr>
              <a:t>M</a:t>
            </a:r>
            <a:r>
              <a:rPr lang="cs-CZ" sz="2800" i="1" baseline="-25000" dirty="0" smtClean="0">
                <a:solidFill>
                  <a:srgbClr val="FF0000"/>
                </a:solidFill>
              </a:rPr>
              <a:t>1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=</a:t>
            </a:r>
            <a:r>
              <a:rPr lang="cs-CZ" sz="2800" i="1" dirty="0" smtClean="0">
                <a:solidFill>
                  <a:srgbClr val="FF0000"/>
                </a:solidFill>
              </a:rPr>
              <a:t> M</a:t>
            </a:r>
            <a:r>
              <a:rPr lang="cs-CZ" sz="2800" i="1" baseline="-25000" dirty="0" smtClean="0">
                <a:solidFill>
                  <a:srgbClr val="FF0000"/>
                </a:solidFill>
              </a:rPr>
              <a:t>2</a:t>
            </a:r>
          </a:p>
          <a:p>
            <a:pPr marL="0" indent="0" algn="ctr">
              <a:buNone/>
            </a:pPr>
            <a:r>
              <a:rPr lang="cs-CZ" sz="2800" i="1" dirty="0" smtClean="0">
                <a:solidFill>
                  <a:srgbClr val="FF0000"/>
                </a:solidFill>
              </a:rPr>
              <a:t>F</a:t>
            </a:r>
            <a:r>
              <a:rPr lang="cs-CZ" sz="2800" i="1" baseline="-25000" dirty="0" smtClean="0">
                <a:solidFill>
                  <a:srgbClr val="FF0000"/>
                </a:solidFill>
              </a:rPr>
              <a:t>1</a:t>
            </a:r>
            <a:r>
              <a:rPr lang="cs-CZ" sz="2800" i="1" dirty="0" smtClean="0">
                <a:solidFill>
                  <a:srgbClr val="FF0000"/>
                </a:solidFill>
              </a:rPr>
              <a:t>  . a</a:t>
            </a:r>
            <a:r>
              <a:rPr lang="cs-CZ" sz="2800" i="1" baseline="-25000" dirty="0" smtClean="0">
                <a:solidFill>
                  <a:srgbClr val="FF0000"/>
                </a:solidFill>
              </a:rPr>
              <a:t>1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FF0000"/>
                </a:solidFill>
              </a:rPr>
              <a:t>=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 smtClean="0">
                <a:solidFill>
                  <a:srgbClr val="FF0000"/>
                </a:solidFill>
              </a:rPr>
              <a:t>F</a:t>
            </a:r>
            <a:r>
              <a:rPr lang="cs-CZ" sz="2800" i="1" baseline="-25000" dirty="0" smtClean="0">
                <a:solidFill>
                  <a:srgbClr val="FF0000"/>
                </a:solidFill>
              </a:rPr>
              <a:t>2</a:t>
            </a:r>
            <a:r>
              <a:rPr lang="cs-CZ" sz="2800" i="1" dirty="0" smtClean="0">
                <a:solidFill>
                  <a:srgbClr val="FF0000"/>
                </a:solidFill>
              </a:rPr>
              <a:t>  </a:t>
            </a:r>
            <a:r>
              <a:rPr lang="cs-CZ" sz="2800" i="1" dirty="0">
                <a:solidFill>
                  <a:srgbClr val="FF0000"/>
                </a:solidFill>
              </a:rPr>
              <a:t>. </a:t>
            </a:r>
            <a:r>
              <a:rPr lang="cs-CZ" sz="2800" i="1" dirty="0" smtClean="0">
                <a:solidFill>
                  <a:srgbClr val="FF0000"/>
                </a:solidFill>
              </a:rPr>
              <a:t>a</a:t>
            </a:r>
            <a:r>
              <a:rPr lang="cs-CZ" sz="2800" i="1" baseline="-25000" dirty="0">
                <a:solidFill>
                  <a:srgbClr val="FF0000"/>
                </a:solidFill>
              </a:rPr>
              <a:t>2</a:t>
            </a:r>
          </a:p>
          <a:p>
            <a:pPr marL="0" indent="0" algn="ctr">
              <a:buNone/>
            </a:pPr>
            <a:endParaRPr lang="cs-CZ" sz="2800" i="1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11503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Úloha č. 1:</a:t>
            </a:r>
          </a:p>
          <a:p>
            <a:pPr marL="0" indent="0">
              <a:buNone/>
            </a:pPr>
            <a:r>
              <a:rPr lang="cs-CZ" sz="2800" dirty="0"/>
              <a:t>Karolínka má hmotnost 30 kg a sedí ve vzdálenosti 2,5 m vlevo od osy otáčení. Kam si má sednout Tomáš o hmotnosti 40 kg vpravo od osy otáčení, aby se mohli dobře houpat </a:t>
            </a:r>
            <a:r>
              <a:rPr lang="cs-CZ" sz="2800" dirty="0" smtClean="0"/>
              <a:t>(tedy, aby </a:t>
            </a:r>
            <a:r>
              <a:rPr lang="cs-CZ" sz="2800" dirty="0"/>
              <a:t>houpačka byla v rovnovážné poloze)?</a:t>
            </a:r>
          </a:p>
          <a:p>
            <a:pPr marL="0" indent="0">
              <a:buNone/>
            </a:pP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13285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Úloha č. 2:</a:t>
            </a:r>
          </a:p>
          <a:p>
            <a:pPr marL="0" indent="0">
              <a:buNone/>
            </a:pPr>
            <a:r>
              <a:rPr lang="cs-CZ" sz="2800" dirty="0"/>
              <a:t>Jakou silou musíme působit, abychom nadzvedli kámen o hmotnosti 200 kg, jestliže osa otáčení je vzdálená 0,5 m od kamene a 2,5 m od místa úchytu naší paže?</a:t>
            </a:r>
          </a:p>
        </p:txBody>
      </p:sp>
    </p:spTree>
    <p:extLst>
      <p:ext uri="{BB962C8B-B14F-4D97-AF65-F5344CB8AC3E}">
        <p14:creationId xmlns:p14="http://schemas.microsoft.com/office/powerpoint/2010/main" val="3420997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Úloha č. 3:</a:t>
            </a:r>
          </a:p>
          <a:p>
            <a:pPr marL="0" indent="0">
              <a:buNone/>
            </a:pPr>
            <a:r>
              <a:rPr lang="cs-CZ" sz="2800" dirty="0"/>
              <a:t>Určete hmotnost </a:t>
            </a:r>
            <a:r>
              <a:rPr lang="cs-CZ" sz="2800" dirty="0" err="1"/>
              <a:t>Hermiony</a:t>
            </a:r>
            <a:r>
              <a:rPr lang="cs-CZ" sz="2800" dirty="0"/>
              <a:t> v kg, jestliže </a:t>
            </a:r>
            <a:r>
              <a:rPr lang="cs-CZ" sz="2800" dirty="0" err="1"/>
              <a:t>Harry</a:t>
            </a:r>
            <a:r>
              <a:rPr lang="cs-CZ" sz="2800" dirty="0"/>
              <a:t> má hmotnost 78 lb a stojí na houpačce 5 ft od osy otáčení. </a:t>
            </a:r>
            <a:r>
              <a:rPr lang="cs-CZ" sz="2800" dirty="0" err="1"/>
              <a:t>Hermiona</a:t>
            </a:r>
            <a:r>
              <a:rPr lang="cs-CZ" sz="2800" dirty="0"/>
              <a:t> stojí 6 ft od osy otáčení.</a:t>
            </a:r>
          </a:p>
        </p:txBody>
      </p:sp>
    </p:spTree>
    <p:extLst>
      <p:ext uri="{BB962C8B-B14F-4D97-AF65-F5344CB8AC3E}">
        <p14:creationId xmlns:p14="http://schemas.microsoft.com/office/powerpoint/2010/main" val="2873712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Úloha č. 4:</a:t>
            </a:r>
          </a:p>
          <a:p>
            <a:pPr marL="0" indent="0">
              <a:buNone/>
            </a:pPr>
            <a:r>
              <a:rPr lang="cs-CZ" dirty="0"/>
              <a:t>Houpačku tvoří prkno o délce 3 m podepřené uprostřed. Na jednom konci sedí chlapec, jehož hmotnost je 20 kg. Jakou hmotnost má druhý chlapec, když se posadil 1 m od osy otáčení a houpačka je ve vodorovné poloze?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08049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11146</TotalTime>
  <Words>518</Words>
  <Application>Microsoft Office PowerPoint</Application>
  <PresentationFormat>Předvádění na obrazovce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Otáčivé účinky síly</vt:lpstr>
      <vt:lpstr>Otáčivé účinky síly</vt:lpstr>
      <vt:lpstr>Páka</vt:lpstr>
      <vt:lpstr>Páka</vt:lpstr>
      <vt:lpstr>Páka</vt:lpstr>
      <vt:lpstr>Páka</vt:lpstr>
      <vt:lpstr>Páka</vt:lpstr>
      <vt:lpstr>Páka</vt:lpstr>
      <vt:lpstr>Páka</vt:lpstr>
      <vt:lpstr>Páka</vt:lpstr>
      <vt:lpstr>Kladka</vt:lpstr>
      <vt:lpstr>Kladka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215</cp:revision>
  <dcterms:created xsi:type="dcterms:W3CDTF">2022-07-31T09:19:12Z</dcterms:created>
  <dcterms:modified xsi:type="dcterms:W3CDTF">2023-01-04T20:01:32Z</dcterms:modified>
</cp:coreProperties>
</file>