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6" r:id="rId2"/>
    <p:sldId id="257" r:id="rId3"/>
    <p:sldId id="294" r:id="rId4"/>
    <p:sldId id="301" r:id="rId5"/>
    <p:sldId id="302" r:id="rId6"/>
    <p:sldId id="295" r:id="rId7"/>
    <p:sldId id="296" r:id="rId8"/>
    <p:sldId id="303" r:id="rId9"/>
    <p:sldId id="310" r:id="rId10"/>
    <p:sldId id="297" r:id="rId11"/>
    <p:sldId id="304" r:id="rId12"/>
    <p:sldId id="305" r:id="rId13"/>
    <p:sldId id="306" r:id="rId14"/>
    <p:sldId id="307" r:id="rId15"/>
    <p:sldId id="308" r:id="rId16"/>
    <p:sldId id="311" r:id="rId17"/>
    <p:sldId id="318" r:id="rId18"/>
    <p:sldId id="319" r:id="rId19"/>
    <p:sldId id="298" r:id="rId20"/>
    <p:sldId id="300" r:id="rId21"/>
    <p:sldId id="312" r:id="rId22"/>
    <p:sldId id="316" r:id="rId23"/>
    <p:sldId id="313" r:id="rId24"/>
    <p:sldId id="315" r:id="rId25"/>
    <p:sldId id="314" r:id="rId26"/>
    <p:sldId id="31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YZIKA%20-%20PREZENTACE%20nov&#283;\7.%20ro&#269;n&#237;k\Grafy%20-%20pohy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YZIKA%20-%20PREZENTACE%20nov&#283;\7.%20ro&#269;n&#237;k\Grafy%20-%20pohy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YZIKA%20-%20PREZENTACE%20nov&#283;\7.%20ro&#269;n&#237;k\Grafy%20-%20pohy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FYZIKA%20-%20PREZENTACE%20nov&#283;\7.%20ro&#269;n&#237;k\Grafy%20-%20pohy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'dráha na čase'!$C$4:$H$4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'dráha na čase'!$C$5:$H$5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842048"/>
        <c:axId val="133843968"/>
      </c:scatterChart>
      <c:valAx>
        <c:axId val="13384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 čas</a:t>
                </a:r>
                <a:r>
                  <a:rPr lang="cs-CZ" baseline="0"/>
                  <a:t> (h)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86142475940507446"/>
              <c:y val="0.874050743657042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3843968"/>
        <c:crosses val="autoZero"/>
        <c:crossBetween val="midCat"/>
      </c:valAx>
      <c:valAx>
        <c:axId val="1338439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dráha</a:t>
                </a:r>
                <a:r>
                  <a:rPr lang="cs-CZ" baseline="0"/>
                  <a:t> (km)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3.3361391694725025E-2"/>
              <c:y val="3.157589676290463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38420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'rychlost rovnoměrná'!$C$4:$H$4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'rychlost rovnoměrná'!$C$5:$H$5</c:f>
              <c:numCache>
                <c:formatCode>General</c:formatCode>
                <c:ptCount val="6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27392"/>
        <c:axId val="134429312"/>
      </c:scatterChart>
      <c:valAx>
        <c:axId val="134427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r>
                  <a:rPr lang="cs-CZ" baseline="0"/>
                  <a:t> (h)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.84641097987751535"/>
              <c:y val="0.878680373286672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429312"/>
        <c:crosses val="autoZero"/>
        <c:crossBetween val="midCat"/>
      </c:valAx>
      <c:valAx>
        <c:axId val="1344293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rychlost</a:t>
                </a:r>
                <a:r>
                  <a:rPr lang="cs-CZ" baseline="0"/>
                  <a:t> (km/h)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7777777777777776E-2"/>
              <c:y val="6.39833041703120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4273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'dráha nerovnoměrná'!$C$4:$H$4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20</c:v>
                </c:pt>
                <c:pt idx="3">
                  <c:v>25</c:v>
                </c:pt>
                <c:pt idx="4">
                  <c:v>45</c:v>
                </c:pt>
                <c:pt idx="5">
                  <c:v>75</c:v>
                </c:pt>
              </c:numCache>
            </c:numRef>
          </c:xVal>
          <c:yVal>
            <c:numRef>
              <c:f>'dráha nerovnoměrná'!$C$5:$H$5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2.5</c:v>
                </c:pt>
                <c:pt idx="3">
                  <c:v>2.5</c:v>
                </c:pt>
                <c:pt idx="4">
                  <c:v>3.5</c:v>
                </c:pt>
                <c:pt idx="5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152576"/>
        <c:axId val="134154496"/>
      </c:scatterChart>
      <c:valAx>
        <c:axId val="134152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r>
                  <a:rPr lang="cs-CZ" baseline="0"/>
                  <a:t> (min)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.84359287480018152"/>
              <c:y val="0.887376946514393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154496"/>
        <c:crosses val="autoZero"/>
        <c:crossBetween val="midCat"/>
      </c:valAx>
      <c:valAx>
        <c:axId val="1341544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dráha (km)</a:t>
                </a:r>
              </a:p>
            </c:rich>
          </c:tx>
          <c:layout>
            <c:manualLayout>
              <c:xMode val="edge"/>
              <c:yMode val="edge"/>
              <c:x val="1.6155088852988692E-2"/>
              <c:y val="3.449684406071223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1525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'rychlost nerovnoměrná'!$C$5:$I$5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'rychlost nerovnoměrná'!$C$6:$I$6</c:f>
              <c:numCache>
                <c:formatCode>General</c:formatCode>
                <c:ptCount val="7"/>
                <c:pt idx="0">
                  <c:v>0</c:v>
                </c:pt>
                <c:pt idx="1">
                  <c:v>1.5</c:v>
                </c:pt>
                <c:pt idx="2">
                  <c:v>1.8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200704"/>
        <c:axId val="134211072"/>
      </c:scatterChart>
      <c:valAx>
        <c:axId val="134200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</a:t>
                </a:r>
                <a:r>
                  <a:rPr lang="cs-CZ" baseline="0"/>
                  <a:t> (min)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83164698162729656"/>
              <c:y val="0.883310002916302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211072"/>
        <c:crosses val="autoZero"/>
        <c:crossBetween val="midCat"/>
      </c:valAx>
      <c:valAx>
        <c:axId val="1342110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 dirty="0" smtClean="0"/>
                  <a:t>r</a:t>
                </a:r>
                <a:r>
                  <a:rPr lang="en-US" dirty="0" err="1" smtClean="0"/>
                  <a:t>ychlost</a:t>
                </a:r>
                <a:r>
                  <a:rPr lang="cs-CZ" dirty="0" smtClean="0"/>
                  <a:t> </a:t>
                </a:r>
                <a:r>
                  <a:rPr lang="en-US" dirty="0" smtClean="0"/>
                  <a:t>(</a:t>
                </a:r>
                <a:r>
                  <a:rPr lang="en-US" dirty="0"/>
                  <a:t>m/s)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5.00944152814231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42007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33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Pohyb těles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rychlosti, dráhy a času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147248" cy="45259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cs-CZ" sz="2400" dirty="0" smtClean="0"/>
                  <a:t>Úloha č. 3: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Automobil jel rovnoměrným pohybem úsek dlouhý 4 km za 2 minuty. Jakou měl automobil </a:t>
                </a:r>
                <a:r>
                  <a:rPr lang="cs-CZ" sz="2400" dirty="0" smtClean="0"/>
                  <a:t>rychlost? Vyjádři </a:t>
                </a:r>
                <a:r>
                  <a:rPr lang="cs-CZ" sz="2400" dirty="0"/>
                  <a:t>v </a:t>
                </a:r>
                <a:r>
                  <a:rPr lang="pl-PL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pl-PL" sz="2400" dirty="0"/>
                  <a:t>  </a:t>
                </a:r>
                <a:r>
                  <a:rPr lang="pl-PL" sz="2400" dirty="0" smtClean="0"/>
                  <a:t>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sz="2400" dirty="0" smtClean="0"/>
                  <a:t>.</a:t>
                </a:r>
                <a:r>
                  <a:rPr lang="pl-PL" sz="2400" dirty="0"/>
                  <a:t>  </a:t>
                </a: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147248" cy="4525963"/>
              </a:xfrm>
              <a:blipFill rotWithShape="1">
                <a:blip r:embed="rId2"/>
                <a:stretch>
                  <a:fillRect l="-1123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31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rychlosti, dráhy a času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Úloha č. 4:</a:t>
                </a:r>
              </a:p>
              <a:p>
                <a:pPr marL="0" indent="0" algn="just">
                  <a:buNone/>
                </a:pPr>
                <a:r>
                  <a:rPr lang="cs-CZ" sz="2400" dirty="0"/>
                  <a:t>Veronika bydlí blízko tělocvičny. Většinou na trénink utíká průměrnou rychlostí 2,5 </a:t>
                </a:r>
                <a:r>
                  <a:rPr lang="pl-PL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 smtClean="0"/>
                  <a:t> </a:t>
                </a:r>
                <a:r>
                  <a:rPr lang="cs-CZ" sz="2400" dirty="0"/>
                  <a:t>a doběhne tam za 2 minuty. Jak daleko je tělocvična?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33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rychlosti, dráhy a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5:</a:t>
            </a:r>
          </a:p>
          <a:p>
            <a:pPr marL="0" indent="0" algn="just">
              <a:buNone/>
            </a:pPr>
            <a:r>
              <a:rPr lang="cs-CZ" sz="2400" dirty="0"/>
              <a:t>Tomáš bydlí 540 m od školy. Většinou nechvátá, jde rovnoměrně rychlostí 0,9 m/s. V kolik hodin musí vyjít z domova, aby do školy dorazil </a:t>
            </a:r>
            <a:r>
              <a:rPr lang="cs-CZ" sz="2400" dirty="0" smtClean="0"/>
              <a:t>nejpozději v </a:t>
            </a:r>
            <a:r>
              <a:rPr lang="cs-CZ" sz="2400" dirty="0"/>
              <a:t>7 h 50 min?</a:t>
            </a:r>
          </a:p>
        </p:txBody>
      </p:sp>
    </p:spTree>
    <p:extLst>
      <p:ext uri="{BB962C8B-B14F-4D97-AF65-F5344CB8AC3E}">
        <p14:creationId xmlns:p14="http://schemas.microsoft.com/office/powerpoint/2010/main" val="77200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rychlosti, dráhy a času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Úloha č. 6:</a:t>
                </a:r>
              </a:p>
              <a:p>
                <a:pPr marL="0" indent="0" algn="just">
                  <a:buNone/>
                </a:pPr>
                <a:r>
                  <a:rPr lang="cs-CZ" sz="2400" dirty="0" smtClean="0"/>
                  <a:t>Věra bydlí 600 m od nádraží. V kolik hodin musí vyjít z domova, aby stihla vlak v 7 h 30 min, když půjde rovnoměrně rychlostí 7,2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cs-CZ" sz="2400" dirty="0" smtClean="0"/>
                  <a:t>?</a:t>
                </a: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1">
                <a:blip r:embed="rId2"/>
                <a:stretch>
                  <a:fillRect l="-1084" t="-1078" r="-10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96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Průměrná rychlost nerovnoměrného pohybu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 smtClean="0"/>
                  <a:t>pro </a:t>
                </a:r>
                <a:r>
                  <a:rPr lang="cs-CZ" sz="2800" dirty="0"/>
                  <a:t>nerovnoměrné pohyby </a:t>
                </a:r>
                <a:r>
                  <a:rPr lang="cs-CZ" sz="2800" dirty="0" smtClean="0"/>
                  <a:t>zavádíme</a:t>
                </a:r>
                <a:r>
                  <a:rPr lang="cs-CZ" sz="2800" dirty="0"/>
                  <a:t> </a:t>
                </a:r>
                <a:r>
                  <a:rPr lang="cs-CZ" sz="2800" dirty="0" smtClean="0"/>
                  <a:t>průměrnou </a:t>
                </a:r>
                <a:r>
                  <a:rPr lang="cs-CZ" sz="2800" dirty="0"/>
                  <a:t>rychlost pohybu</a:t>
                </a:r>
                <a:r>
                  <a:rPr lang="cs-CZ" sz="28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cs-CZ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FF0000"/>
                  </a:solidFill>
                </a:endParaRPr>
              </a:p>
              <a:p>
                <a:r>
                  <a:rPr lang="cs-CZ" sz="2800" dirty="0"/>
                  <a:t>v</a:t>
                </a:r>
                <a:r>
                  <a:rPr lang="cs-CZ" sz="2800" dirty="0" smtClean="0"/>
                  <a:t>ypočítáme ji tak, že celkovou dráhu vydělíme celkovou dobou pohybu</a:t>
                </a:r>
              </a:p>
              <a:p>
                <a:r>
                  <a:rPr lang="cs-CZ" sz="2800" dirty="0"/>
                  <a:t>p</a:t>
                </a:r>
                <a:r>
                  <a:rPr lang="cs-CZ" sz="2800" dirty="0" smtClean="0"/>
                  <a:t>růměrná rychlost není aritmetický průměr rychlostí!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r="-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48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průměrné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7:</a:t>
            </a:r>
          </a:p>
          <a:p>
            <a:pPr marL="0" indent="0" algn="just">
              <a:buNone/>
            </a:pPr>
            <a:r>
              <a:rPr lang="cs-CZ" sz="2400" dirty="0" smtClean="0"/>
              <a:t>Auto ujelo dráhu 157,5 km za 2 h 15 min. Jakou jelo průměrnou rychlostí?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8297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průměrné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Úloha č. 8:</a:t>
            </a:r>
          </a:p>
          <a:p>
            <a:pPr marL="0" indent="0" algn="just">
              <a:buNone/>
            </a:pPr>
            <a:r>
              <a:rPr lang="cs-CZ" sz="2400" dirty="0" smtClean="0"/>
              <a:t>Vlak vyjel z Prahy v 7 hodin 45 minut a do </a:t>
            </a:r>
            <a:r>
              <a:rPr lang="cs-CZ" sz="2400" dirty="0" smtClean="0"/>
              <a:t>Českého </a:t>
            </a:r>
            <a:r>
              <a:rPr lang="cs-CZ" sz="2400" dirty="0" smtClean="0"/>
              <a:t>Brodu dorazil v 8 hodin 33 minut a urazil přitom vzdálenost 40 km. Jakou jel průměrnou rychlostí?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2804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průměrné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dirty="0"/>
              <a:t>Úloha č. </a:t>
            </a:r>
            <a:r>
              <a:rPr lang="cs-CZ" sz="2400" dirty="0" smtClean="0"/>
              <a:t>9: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Vlak vyjel z Prahy v </a:t>
            </a:r>
            <a:r>
              <a:rPr lang="cs-CZ" sz="2400" dirty="0" smtClean="0"/>
              <a:t>6 </a:t>
            </a:r>
            <a:r>
              <a:rPr lang="cs-CZ" sz="2400" dirty="0"/>
              <a:t>hodin </a:t>
            </a:r>
            <a:r>
              <a:rPr lang="cs-CZ" sz="2400" dirty="0" smtClean="0"/>
              <a:t>40 </a:t>
            </a:r>
            <a:r>
              <a:rPr lang="cs-CZ" sz="2400" dirty="0"/>
              <a:t>minut a </a:t>
            </a:r>
            <a:r>
              <a:rPr lang="cs-CZ" sz="2400" dirty="0" smtClean="0"/>
              <a:t>na nádraží do Brna dorazil </a:t>
            </a:r>
            <a:r>
              <a:rPr lang="cs-CZ" sz="2400" dirty="0"/>
              <a:t>v </a:t>
            </a:r>
            <a:r>
              <a:rPr lang="cs-CZ" sz="2400" dirty="0" smtClean="0"/>
              <a:t>9 </a:t>
            </a:r>
            <a:r>
              <a:rPr lang="cs-CZ" sz="2400" dirty="0"/>
              <a:t>hodin </a:t>
            </a:r>
            <a:r>
              <a:rPr lang="cs-CZ" sz="2400" dirty="0" smtClean="0"/>
              <a:t>16 minut, vzdálenost Praha – Brno je 187 km. Jaká byla jeho průměrná rychlost?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601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průměrné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dirty="0"/>
              <a:t>Úloha č. </a:t>
            </a:r>
            <a:r>
              <a:rPr lang="cs-CZ" sz="2400" dirty="0" smtClean="0"/>
              <a:t>10: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Mezinárodní noční rychlík vyjel z Prahy ve 20 hodin 40 minut a do Košic dorazil v 8 hodin 16 minut. Vzdálenost z Prahy do Košic je 698 km. Jakou jel průměrnou rychlostí?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530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okamžitá rychlost</a:t>
            </a:r>
            <a:r>
              <a:rPr lang="cs-CZ" sz="2600" dirty="0"/>
              <a:t> - rychlost, kterou ukazuje výchylka tachometru:</a:t>
            </a:r>
          </a:p>
          <a:p>
            <a:pPr marL="0" indent="0">
              <a:buNone/>
            </a:pPr>
            <a:r>
              <a:rPr lang="cs-CZ" sz="2600" dirty="0" smtClean="0"/>
              <a:t>	výchylka </a:t>
            </a:r>
            <a:r>
              <a:rPr lang="cs-CZ" sz="2600" dirty="0"/>
              <a:t>se zvětšuje - </a:t>
            </a:r>
            <a:r>
              <a:rPr lang="cs-CZ" sz="2600" dirty="0">
                <a:solidFill>
                  <a:srgbClr val="FF0000"/>
                </a:solidFill>
              </a:rPr>
              <a:t>zrychlený</a:t>
            </a:r>
            <a:r>
              <a:rPr lang="cs-CZ" sz="2600" dirty="0"/>
              <a:t> pohyb</a:t>
            </a:r>
          </a:p>
          <a:p>
            <a:pPr marL="0" indent="0">
              <a:buNone/>
            </a:pPr>
            <a:r>
              <a:rPr lang="cs-CZ" sz="2600" dirty="0" smtClean="0"/>
              <a:t>	výchylka </a:t>
            </a:r>
            <a:r>
              <a:rPr lang="cs-CZ" sz="2600" dirty="0"/>
              <a:t>se nemění - </a:t>
            </a:r>
            <a:r>
              <a:rPr lang="cs-CZ" sz="2600" dirty="0">
                <a:solidFill>
                  <a:srgbClr val="FF0000"/>
                </a:solidFill>
              </a:rPr>
              <a:t>rovnoměrný</a:t>
            </a:r>
            <a:r>
              <a:rPr lang="cs-CZ" sz="2600" dirty="0"/>
              <a:t> pohyb</a:t>
            </a:r>
          </a:p>
          <a:p>
            <a:pPr marL="0" indent="0">
              <a:buNone/>
            </a:pPr>
            <a:r>
              <a:rPr lang="cs-CZ" sz="2600" dirty="0" smtClean="0"/>
              <a:t>	výchylka </a:t>
            </a:r>
            <a:r>
              <a:rPr lang="cs-CZ" sz="2600" dirty="0"/>
              <a:t>se zmenšuje - </a:t>
            </a:r>
            <a:r>
              <a:rPr lang="cs-CZ" sz="2600" dirty="0">
                <a:solidFill>
                  <a:srgbClr val="FF0000"/>
                </a:solidFill>
              </a:rPr>
              <a:t>zpomalený</a:t>
            </a:r>
            <a:r>
              <a:rPr lang="cs-CZ" sz="2600" dirty="0"/>
              <a:t> pohyb</a:t>
            </a:r>
          </a:p>
        </p:txBody>
      </p:sp>
    </p:spTree>
    <p:extLst>
      <p:ext uri="{BB962C8B-B14F-4D97-AF65-F5344CB8AC3E}">
        <p14:creationId xmlns:p14="http://schemas.microsoft.com/office/powerpoint/2010/main" val="175743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Klid a pohyb těles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pPr algn="just"/>
            <a:r>
              <a:rPr lang="cs-CZ" sz="2600" dirty="0" smtClean="0"/>
              <a:t>těleso </a:t>
            </a:r>
            <a:r>
              <a:rPr lang="cs-CZ" sz="2600" dirty="0"/>
              <a:t>je </a:t>
            </a:r>
            <a:r>
              <a:rPr lang="cs-CZ" sz="2600" dirty="0">
                <a:solidFill>
                  <a:srgbClr val="FF0000"/>
                </a:solidFill>
              </a:rPr>
              <a:t>v pohybu</a:t>
            </a:r>
            <a:r>
              <a:rPr lang="cs-CZ" sz="2600" dirty="0"/>
              <a:t>, jestliže vzhledem k jinému tělesu </a:t>
            </a:r>
            <a:r>
              <a:rPr lang="cs-CZ" sz="2600" dirty="0">
                <a:solidFill>
                  <a:srgbClr val="FF0000"/>
                </a:solidFill>
              </a:rPr>
              <a:t>mění svou polohu </a:t>
            </a:r>
          </a:p>
          <a:p>
            <a:pPr algn="just"/>
            <a:r>
              <a:rPr lang="cs-CZ" sz="2600" dirty="0"/>
              <a:t>zda je těleso v klidu nebo v pohybu můžeme rozhodnout jen tehdy, když uvedeme, k jakému tělesu pohyb </a:t>
            </a:r>
            <a:r>
              <a:rPr lang="cs-CZ" sz="2600" dirty="0" smtClean="0"/>
              <a:t>vztahujeme</a:t>
            </a:r>
          </a:p>
          <a:p>
            <a:pPr algn="just"/>
            <a:r>
              <a:rPr lang="cs-CZ" sz="2600" dirty="0" smtClean="0">
                <a:solidFill>
                  <a:srgbClr val="FF0000"/>
                </a:solidFill>
              </a:rPr>
              <a:t>pohyb je relativní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smtClean="0">
                <a:solidFill>
                  <a:srgbClr val="FF0000"/>
                </a:solidFill>
              </a:rPr>
              <a:t>- </a:t>
            </a:r>
            <a:r>
              <a:rPr lang="cs-CZ" sz="2600" dirty="0" smtClean="0"/>
              <a:t>těleso </a:t>
            </a:r>
            <a:r>
              <a:rPr lang="cs-CZ" sz="2600" dirty="0"/>
              <a:t>může být vzhledem k jednomu tělesu v klidu a současně k jinému tělesu v </a:t>
            </a:r>
            <a:r>
              <a:rPr lang="cs-CZ" sz="2600" dirty="0" smtClean="0"/>
              <a:t>pohybu (např</a:t>
            </a:r>
            <a:r>
              <a:rPr lang="cs-CZ" sz="2600" dirty="0"/>
              <a:t>. řidič jedoucího auta </a:t>
            </a:r>
            <a:r>
              <a:rPr lang="cs-CZ" sz="2600" dirty="0" smtClean="0"/>
              <a:t>je vzhledem </a:t>
            </a:r>
            <a:r>
              <a:rPr lang="cs-CZ" sz="2600" dirty="0"/>
              <a:t>k sedačce v klidu a vzhledem k silnici v pohybu</a:t>
            </a:r>
            <a:r>
              <a:rPr lang="cs-CZ" sz="2600" dirty="0" smtClean="0"/>
              <a:t>)</a:t>
            </a:r>
            <a:endParaRPr lang="cs-CZ" sz="2600" dirty="0"/>
          </a:p>
          <a:p>
            <a:pPr algn="just"/>
            <a:r>
              <a:rPr lang="cs-CZ" sz="2600" dirty="0"/>
              <a:t>běžně vztahujeme klid nebo pohyb těles k povrchu Země</a:t>
            </a:r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Graf závislosti dráhy na době pohybu (čase)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z grafu lze zjistit:</a:t>
            </a:r>
          </a:p>
          <a:p>
            <a:r>
              <a:rPr lang="cs-CZ" sz="2600" dirty="0"/>
              <a:t>dobu </a:t>
            </a:r>
            <a:r>
              <a:rPr lang="cs-CZ" sz="2600" dirty="0" smtClean="0"/>
              <a:t>pohybu (známe-li </a:t>
            </a:r>
            <a:r>
              <a:rPr lang="cs-CZ" sz="2600" dirty="0"/>
              <a:t>dráhu)</a:t>
            </a:r>
          </a:p>
          <a:p>
            <a:r>
              <a:rPr lang="cs-CZ" sz="2600" dirty="0"/>
              <a:t>dráhu </a:t>
            </a:r>
            <a:r>
              <a:rPr lang="cs-CZ" sz="2600" dirty="0" smtClean="0"/>
              <a:t>pohybu (známe-li </a:t>
            </a:r>
            <a:r>
              <a:rPr lang="cs-CZ" sz="2600" dirty="0"/>
              <a:t>dobu pohybu)</a:t>
            </a:r>
          </a:p>
          <a:p>
            <a:r>
              <a:rPr lang="cs-CZ" sz="2600" dirty="0"/>
              <a:t>rychlost </a:t>
            </a:r>
            <a:r>
              <a:rPr lang="cs-CZ" sz="2600" dirty="0" smtClean="0"/>
              <a:t>pohybu</a:t>
            </a:r>
          </a:p>
          <a:p>
            <a:r>
              <a:rPr lang="cs-CZ" sz="2600" dirty="0"/>
              <a:t>v jednom obrázku lze znázornit grafy drah i více pohybů a určit např. jejich vzájemnou polohu!</a:t>
            </a:r>
          </a:p>
        </p:txBody>
      </p:sp>
    </p:spTree>
    <p:extLst>
      <p:ext uri="{BB962C8B-B14F-4D97-AF65-F5344CB8AC3E}">
        <p14:creationId xmlns:p14="http://schemas.microsoft.com/office/powerpoint/2010/main" val="1330532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závislosti dráhy na době pohybu (čase</a:t>
            </a:r>
            <a:r>
              <a:rPr lang="cs-CZ" dirty="0" smtClean="0"/>
              <a:t>) u rovnoměrného pohybu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400" dirty="0" smtClean="0"/>
                  <a:t>Sestrojte graf závislosti dráhy na době pohybu (čase) pro cyklistu, který se pohyboval rovnoměrně rychlostí 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400" b="0" i="0" smtClean="0">
                        <a:latin typeface="Cambria Math"/>
                      </a:rPr>
                      <m:t>?</m:t>
                    </m:r>
                  </m:oMath>
                </a14:m>
                <a:r>
                  <a:rPr lang="cs-CZ" sz="2400" b="0" dirty="0" smtClean="0"/>
                  <a:t> Předpokládejte, že v čase </a:t>
                </a:r>
                <a:r>
                  <a:rPr lang="cs-CZ" sz="2400" b="0" i="1" dirty="0" smtClean="0"/>
                  <a:t>t</a:t>
                </a:r>
                <a:r>
                  <a:rPr lang="cs-CZ" sz="2400" b="0" dirty="0" smtClean="0"/>
                  <a:t> = 0 h, je </a:t>
                </a:r>
                <a:r>
                  <a:rPr lang="cs-CZ" sz="2400" b="0" i="1" dirty="0" smtClean="0"/>
                  <a:t>s </a:t>
                </a:r>
                <a:r>
                  <a:rPr lang="cs-CZ" sz="2400" b="0" dirty="0" smtClean="0"/>
                  <a:t>= 0 km. </a:t>
                </a:r>
              </a:p>
              <a:p>
                <a:pPr marL="0" indent="0">
                  <a:buNone/>
                </a:pPr>
                <a:endParaRPr lang="cs-CZ" sz="26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31324"/>
              </p:ext>
            </p:extLst>
          </p:nvPr>
        </p:nvGraphicFramePr>
        <p:xfrm>
          <a:off x="539552" y="3140968"/>
          <a:ext cx="3530600" cy="399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21634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čas (h)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dráha (km)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554761"/>
              </p:ext>
            </p:extLst>
          </p:nvPr>
        </p:nvGraphicFramePr>
        <p:xfrm>
          <a:off x="611560" y="3789040"/>
          <a:ext cx="4526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2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závislosti dráhy na době pohybu (čase) u rovnoměrného pohybu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400" dirty="0" smtClean="0"/>
                  <a:t>Úloha č. 9: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Sestrojte </a:t>
                </a:r>
                <a:r>
                  <a:rPr lang="cs-CZ" sz="2400" dirty="0"/>
                  <a:t>graf závislosti dráhy na době pohybu (čase) pro cyklistu, který se pohyboval rovnoměrně rychlostí </a:t>
                </a:r>
                <a:r>
                  <a:rPr lang="cs-CZ" sz="2400" dirty="0" smtClean="0"/>
                  <a:t>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?</m:t>
                    </m:r>
                  </m:oMath>
                </a14:m>
                <a:r>
                  <a:rPr lang="cs-CZ" sz="2400" dirty="0" smtClean="0"/>
                  <a:t> Do stejného grafu narýsujte graf pro motocyklistu, který se pohybuje rovnoměrně rychlostí 45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cs-CZ" sz="2400" dirty="0" smtClean="0"/>
                  <a:t>. </a:t>
                </a:r>
                <a:r>
                  <a:rPr lang="cs-CZ" sz="2400" dirty="0"/>
                  <a:t>Předpokládejte, že v čase </a:t>
                </a:r>
                <a:r>
                  <a:rPr lang="cs-CZ" sz="2400" i="1" dirty="0"/>
                  <a:t>t</a:t>
                </a:r>
                <a:r>
                  <a:rPr lang="cs-CZ" sz="2400" dirty="0"/>
                  <a:t> = 0 h, je </a:t>
                </a:r>
                <a:r>
                  <a:rPr lang="cs-CZ" sz="2400" i="1" dirty="0"/>
                  <a:t>s </a:t>
                </a:r>
                <a:r>
                  <a:rPr lang="cs-CZ" sz="2400" dirty="0"/>
                  <a:t>= 0 km.</a:t>
                </a:r>
                <a:r>
                  <a:rPr lang="cs-CZ" sz="2400" dirty="0" smtClean="0"/>
                  <a:t> Z grafu určete:</a:t>
                </a:r>
              </a:p>
              <a:p>
                <a:pPr marL="457200" indent="-457200">
                  <a:buAutoNum type="alphaLcParenR"/>
                </a:pPr>
                <a:r>
                  <a:rPr lang="cs-CZ" sz="2400" dirty="0" smtClean="0"/>
                  <a:t>kolik kilometrů ujel cyklista za 2,5 hodiny</a:t>
                </a:r>
              </a:p>
              <a:p>
                <a:pPr marL="457200" indent="-457200">
                  <a:buAutoNum type="alphaLcParenR"/>
                </a:pPr>
                <a:r>
                  <a:rPr lang="cs-CZ" sz="2400" dirty="0" smtClean="0"/>
                  <a:t>jak dlouho cyklistovi trvalo ujet 12 km</a:t>
                </a:r>
              </a:p>
              <a:p>
                <a:pPr marL="457200" indent="-457200">
                  <a:buAutoNum type="alphaLcParenR"/>
                </a:pPr>
                <a:r>
                  <a:rPr lang="cs-CZ" sz="2400" dirty="0" smtClean="0"/>
                  <a:t>jak daleko od sebe byli po dvou hodinách.</a:t>
                </a:r>
              </a:p>
              <a:p>
                <a:pPr marL="457200" indent="-457200">
                  <a:buAutoNum type="alphaLcParenR"/>
                </a:pPr>
                <a:endParaRPr lang="cs-CZ" sz="24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795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závislosti </a:t>
            </a:r>
            <a:r>
              <a:rPr lang="cs-CZ" dirty="0" smtClean="0"/>
              <a:t>rychlosti </a:t>
            </a:r>
            <a:r>
              <a:rPr lang="cs-CZ" dirty="0"/>
              <a:t>na době pohybu (čase) u rovnoměrného pohybu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0808"/>
                <a:ext cx="8229600" cy="44253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400" dirty="0" smtClean="0"/>
                  <a:t>Sestrojte </a:t>
                </a:r>
                <a:r>
                  <a:rPr lang="cs-CZ" sz="2400" dirty="0"/>
                  <a:t>graf závislosti </a:t>
                </a:r>
                <a:r>
                  <a:rPr lang="cs-CZ" sz="2400" dirty="0" smtClean="0"/>
                  <a:t>rychlosti na </a:t>
                </a:r>
                <a:r>
                  <a:rPr lang="cs-CZ" sz="2400" dirty="0"/>
                  <a:t>době pohybu (čase) pro cyklistu, který se pohyboval rovnoměrně rychlostí 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?</m:t>
                    </m:r>
                  </m:oMath>
                </a14:m>
                <a:r>
                  <a:rPr lang="cs-CZ" sz="2400" dirty="0" smtClean="0"/>
                  <a:t> </a:t>
                </a:r>
                <a:r>
                  <a:rPr lang="cs-CZ" sz="2400" dirty="0"/>
                  <a:t>Předpokládejte, že v čase </a:t>
                </a:r>
                <a:r>
                  <a:rPr lang="cs-CZ" sz="2400" i="1" dirty="0"/>
                  <a:t>t</a:t>
                </a:r>
                <a:r>
                  <a:rPr lang="cs-CZ" sz="2400" dirty="0"/>
                  <a:t> = 0 </a:t>
                </a:r>
                <a:r>
                  <a:rPr lang="cs-CZ" sz="2400" dirty="0" smtClean="0"/>
                  <a:t>h se cyklista již touto rychlostí pohyboval. </a:t>
                </a:r>
                <a:endParaRPr lang="cs-CZ" sz="2400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0808"/>
                <a:ext cx="8229600" cy="4425355"/>
              </a:xfrm>
              <a:blipFill rotWithShape="1">
                <a:blip r:embed="rId2"/>
                <a:stretch>
                  <a:fillRect l="-1111" t="-11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45443"/>
              </p:ext>
            </p:extLst>
          </p:nvPr>
        </p:nvGraphicFramePr>
        <p:xfrm>
          <a:off x="755576" y="3429000"/>
          <a:ext cx="45974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čas (h)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rychlost (</a:t>
                      </a:r>
                      <a:r>
                        <a:rPr lang="cs-CZ" sz="1100" u="none" strike="noStrike" dirty="0">
                          <a:effectLst/>
                        </a:rPr>
                        <a:t>km/h)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898933"/>
              </p:ext>
            </p:extLst>
          </p:nvPr>
        </p:nvGraphicFramePr>
        <p:xfrm>
          <a:off x="683568" y="3861048"/>
          <a:ext cx="4572000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17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závislosti dráhy na době pohybu (čase) u </a:t>
            </a:r>
            <a:r>
              <a:rPr lang="cs-CZ" dirty="0" smtClean="0"/>
              <a:t>nerovnoměrného </a:t>
            </a:r>
            <a:r>
              <a:rPr lang="cs-CZ" dirty="0"/>
              <a:t>pohybu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Sestrojte </a:t>
            </a:r>
            <a:r>
              <a:rPr lang="cs-CZ" sz="2400" dirty="0"/>
              <a:t>graf závislosti dráhy na době pohybu (čase) pro </a:t>
            </a:r>
            <a:r>
              <a:rPr lang="cs-CZ" sz="2400" dirty="0" smtClean="0"/>
              <a:t>chodce, jehož uražené dráhy jsou zaznamenány v následující tabulce.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64522"/>
              </p:ext>
            </p:extLst>
          </p:nvPr>
        </p:nvGraphicFramePr>
        <p:xfrm>
          <a:off x="683568" y="2636912"/>
          <a:ext cx="48260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4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čas (min)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dráha (km)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380422"/>
              </p:ext>
            </p:extLst>
          </p:nvPr>
        </p:nvGraphicFramePr>
        <p:xfrm>
          <a:off x="683568" y="3356992"/>
          <a:ext cx="4716780" cy="284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07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závislosti rychlosti na době pohybu (čase) u </a:t>
            </a:r>
            <a:r>
              <a:rPr lang="cs-CZ" dirty="0" smtClean="0"/>
              <a:t>nerovnoměrného </a:t>
            </a:r>
            <a:r>
              <a:rPr lang="cs-CZ" dirty="0"/>
              <a:t>pohybu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Sestrojte </a:t>
            </a:r>
            <a:r>
              <a:rPr lang="cs-CZ" sz="2400" dirty="0"/>
              <a:t>graf závislosti rychlosti na době pohybu (čase) pro </a:t>
            </a:r>
            <a:r>
              <a:rPr lang="cs-CZ" sz="2400" dirty="0" smtClean="0"/>
              <a:t>chodce, jehož rychlosti jsou zaznamenány v následující tabulce.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48899"/>
              </p:ext>
            </p:extLst>
          </p:nvPr>
        </p:nvGraphicFramePr>
        <p:xfrm>
          <a:off x="683568" y="2564904"/>
          <a:ext cx="5256585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865"/>
                <a:gridCol w="633960"/>
                <a:gridCol w="633960"/>
                <a:gridCol w="633960"/>
                <a:gridCol w="633960"/>
                <a:gridCol w="633960"/>
                <a:gridCol w="633960"/>
                <a:gridCol w="633960"/>
              </a:tblGrid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čas (min)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 smtClean="0">
                          <a:effectLst/>
                        </a:rPr>
                        <a:t>rychlost (</a:t>
                      </a:r>
                      <a:r>
                        <a:rPr lang="cs-CZ" sz="1100" u="none" strike="noStrike" dirty="0">
                          <a:effectLst/>
                        </a:rPr>
                        <a:t>m/s)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06819"/>
              </p:ext>
            </p:extLst>
          </p:nvPr>
        </p:nvGraphicFramePr>
        <p:xfrm>
          <a:off x="683568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5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závislosti rychlosti na době pohybu (čase) u nerovnoměrného pohybu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Úloha č. 10:</a:t>
            </a:r>
          </a:p>
          <a:p>
            <a:pPr marL="0" indent="0">
              <a:buNone/>
            </a:pPr>
            <a:r>
              <a:rPr lang="cs-CZ" sz="2400" dirty="0" smtClean="0"/>
              <a:t>Sestrojte </a:t>
            </a:r>
            <a:r>
              <a:rPr lang="cs-CZ" sz="2400" dirty="0"/>
              <a:t>graf závislosti rychlosti na době pohybu (čase) pro </a:t>
            </a:r>
            <a:r>
              <a:rPr lang="cs-CZ" sz="2400" dirty="0" smtClean="0"/>
              <a:t>běžce, </a:t>
            </a:r>
            <a:r>
              <a:rPr lang="cs-CZ" sz="2400" dirty="0"/>
              <a:t>jehož rychlosti jsou zaznamenány v následující tabulce.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410186"/>
              </p:ext>
            </p:extLst>
          </p:nvPr>
        </p:nvGraphicFramePr>
        <p:xfrm>
          <a:off x="755576" y="3140968"/>
          <a:ext cx="5080000" cy="399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486296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163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čas (min)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rychlost </a:t>
                      </a:r>
                      <a:r>
                        <a:rPr lang="cs-CZ" sz="1100" u="none" strike="noStrike" dirty="0" smtClean="0">
                          <a:effectLst/>
                        </a:rPr>
                        <a:t>(km/h)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8,5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5,5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96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Rozdělení pohybů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trajektorie</a:t>
            </a:r>
            <a:r>
              <a:rPr lang="cs-CZ" sz="2800" dirty="0" smtClean="0"/>
              <a:t> </a:t>
            </a:r>
            <a:r>
              <a:rPr lang="cs-CZ" sz="2800" dirty="0"/>
              <a:t>pohybu tělesa - čára, kterou těleso při pohybu </a:t>
            </a:r>
            <a:r>
              <a:rPr lang="cs-CZ" sz="2800" dirty="0" smtClean="0"/>
              <a:t>opisuje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ráha</a:t>
            </a:r>
            <a:r>
              <a:rPr lang="cs-CZ" sz="2800" dirty="0" smtClean="0"/>
              <a:t> </a:t>
            </a:r>
            <a:r>
              <a:rPr lang="cs-CZ" sz="2800" i="1" dirty="0" smtClean="0">
                <a:solidFill>
                  <a:srgbClr val="FF0000"/>
                </a:solidFill>
              </a:rPr>
              <a:t>s</a:t>
            </a:r>
            <a:r>
              <a:rPr lang="cs-CZ" sz="2800" dirty="0" smtClean="0"/>
              <a:t> = délka trajektorie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Podle tvaru trajektorie rozlišujeme:</a:t>
            </a:r>
          </a:p>
          <a:p>
            <a:r>
              <a:rPr lang="cs-CZ" sz="2800" dirty="0" smtClean="0"/>
              <a:t>pohyb </a:t>
            </a:r>
            <a:r>
              <a:rPr lang="cs-CZ" sz="2800" dirty="0" smtClean="0">
                <a:solidFill>
                  <a:srgbClr val="FF0000"/>
                </a:solidFill>
              </a:rPr>
              <a:t>přímočarý</a:t>
            </a:r>
            <a:r>
              <a:rPr lang="cs-CZ" sz="2800" dirty="0" smtClean="0"/>
              <a:t> - trajektorií </a:t>
            </a:r>
            <a:r>
              <a:rPr lang="cs-CZ" sz="2800" dirty="0"/>
              <a:t>je </a:t>
            </a:r>
            <a:r>
              <a:rPr lang="cs-CZ" sz="2800" dirty="0" smtClean="0"/>
              <a:t>přímka (např. pohyb výtahu v šachtě) </a:t>
            </a: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ohyb </a:t>
            </a:r>
            <a:r>
              <a:rPr lang="cs-CZ" sz="2800" dirty="0" smtClean="0">
                <a:solidFill>
                  <a:srgbClr val="FF0000"/>
                </a:solidFill>
              </a:rPr>
              <a:t>křivočarý</a:t>
            </a:r>
            <a:r>
              <a:rPr lang="cs-CZ" sz="2800" dirty="0" smtClean="0"/>
              <a:t> - trajektorií </a:t>
            </a:r>
            <a:r>
              <a:rPr lang="cs-CZ" sz="2800" dirty="0"/>
              <a:t>je kružnice nebo jiná </a:t>
            </a:r>
            <a:r>
              <a:rPr lang="cs-CZ" sz="2800" dirty="0" smtClean="0"/>
              <a:t>křivka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pohybů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</a:t>
            </a:r>
            <a:r>
              <a:rPr lang="cs-CZ" dirty="0" smtClean="0"/>
              <a:t>ohyb </a:t>
            </a:r>
            <a:r>
              <a:rPr lang="cs-CZ" dirty="0" smtClean="0">
                <a:solidFill>
                  <a:srgbClr val="FF0000"/>
                </a:solidFill>
              </a:rPr>
              <a:t>posuvný</a:t>
            </a:r>
            <a:r>
              <a:rPr lang="cs-CZ" dirty="0" smtClean="0"/>
              <a:t> - všechny </a:t>
            </a:r>
            <a:r>
              <a:rPr lang="cs-CZ" dirty="0"/>
              <a:t>body tělesa </a:t>
            </a:r>
            <a:r>
              <a:rPr lang="cs-CZ" dirty="0" smtClean="0"/>
              <a:t>se pohybují po stejné trajektorii a za stejný čas urazí stejnou dráhu (např. sedačka lanovky)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ohyb </a:t>
            </a:r>
            <a:r>
              <a:rPr lang="cs-CZ" dirty="0" smtClean="0">
                <a:solidFill>
                  <a:srgbClr val="FF0000"/>
                </a:solidFill>
              </a:rPr>
              <a:t>otáčivý</a:t>
            </a:r>
            <a:r>
              <a:rPr lang="cs-CZ" dirty="0" smtClean="0"/>
              <a:t> - trajektorie </a:t>
            </a:r>
            <a:r>
              <a:rPr lang="cs-CZ" dirty="0"/>
              <a:t>všech bodů jsou </a:t>
            </a:r>
            <a:r>
              <a:rPr lang="cs-CZ" dirty="0" smtClean="0"/>
              <a:t>soustředné kružnice, </a:t>
            </a:r>
            <a:r>
              <a:rPr lang="cs-CZ" dirty="0"/>
              <a:t>různé body </a:t>
            </a:r>
            <a:r>
              <a:rPr lang="cs-CZ" dirty="0" smtClean="0"/>
              <a:t>urazí různé dráhy (např. vrtule ventilátoru, ručička hodinek)</a:t>
            </a:r>
          </a:p>
          <a:p>
            <a:r>
              <a:rPr lang="cs-CZ" dirty="0"/>
              <a:t>p</a:t>
            </a:r>
            <a:r>
              <a:rPr lang="cs-CZ" dirty="0" smtClean="0"/>
              <a:t>ohyb </a:t>
            </a:r>
            <a:r>
              <a:rPr lang="cs-CZ" dirty="0" smtClean="0">
                <a:solidFill>
                  <a:srgbClr val="FF0000"/>
                </a:solidFill>
              </a:rPr>
              <a:t>složený</a:t>
            </a:r>
            <a:r>
              <a:rPr lang="cs-CZ" dirty="0" smtClean="0"/>
              <a:t> – těleso vykonává současně pohyb posuvný i otáčivý (např. pneumatika jedoucího auta)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99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pohybů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ohyb </a:t>
            </a:r>
            <a:r>
              <a:rPr lang="cs-CZ" dirty="0" smtClean="0">
                <a:solidFill>
                  <a:srgbClr val="FF0000"/>
                </a:solidFill>
              </a:rPr>
              <a:t>rovnoměrný</a:t>
            </a:r>
            <a:r>
              <a:rPr lang="cs-CZ" dirty="0" smtClean="0"/>
              <a:t> - těleso </a:t>
            </a:r>
            <a:r>
              <a:rPr lang="cs-CZ" dirty="0"/>
              <a:t>urazí za stejné doby vždy stejné dráhy (</a:t>
            </a:r>
            <a:r>
              <a:rPr lang="cs-CZ" dirty="0" smtClean="0"/>
              <a:t>např</a:t>
            </a:r>
            <a:r>
              <a:rPr lang="cs-CZ" dirty="0"/>
              <a:t>. pásový dopravník, ručičky ventilátoru)</a:t>
            </a:r>
          </a:p>
          <a:p>
            <a:r>
              <a:rPr lang="cs-CZ" dirty="0"/>
              <a:t>p</a:t>
            </a:r>
            <a:r>
              <a:rPr lang="cs-CZ" dirty="0" smtClean="0"/>
              <a:t>ohyb </a:t>
            </a:r>
            <a:r>
              <a:rPr lang="cs-CZ" dirty="0" smtClean="0">
                <a:solidFill>
                  <a:srgbClr val="FF0000"/>
                </a:solidFill>
              </a:rPr>
              <a:t>nerovnoměrný</a:t>
            </a:r>
            <a:r>
              <a:rPr lang="cs-CZ" dirty="0" smtClean="0"/>
              <a:t> – těleso urazí za stejné doby jiné dráhy (např</a:t>
            </a:r>
            <a:r>
              <a:rPr lang="cs-CZ" dirty="0"/>
              <a:t>. rozjíždění, brždění auta)</a:t>
            </a:r>
          </a:p>
        </p:txBody>
      </p:sp>
    </p:spTree>
    <p:extLst>
      <p:ext uri="{BB962C8B-B14F-4D97-AF65-F5344CB8AC3E}">
        <p14:creationId xmlns:p14="http://schemas.microsoft.com/office/powerpoint/2010/main" val="209568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rychlosti rovnoměrného pohybu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ln>
                <a:noFill/>
              </a:ln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cs-CZ" sz="2600" dirty="0" smtClean="0"/>
                  <a:t>rychlost (</a:t>
                </a:r>
                <a:r>
                  <a:rPr lang="cs-CZ" sz="2600" i="1" dirty="0" smtClean="0"/>
                  <a:t>v</a:t>
                </a:r>
                <a:r>
                  <a:rPr lang="cs-CZ" sz="2600" dirty="0" smtClean="0"/>
                  <a:t>) je </a:t>
                </a:r>
                <a:r>
                  <a:rPr lang="cs-CZ" sz="2600" dirty="0"/>
                  <a:t>dána tím, za jak </a:t>
                </a:r>
                <a:r>
                  <a:rPr lang="cs-CZ" sz="2600" dirty="0" smtClean="0"/>
                  <a:t>dlouho (</a:t>
                </a:r>
                <a:r>
                  <a:rPr lang="cs-CZ" sz="2600" i="1" dirty="0" smtClean="0"/>
                  <a:t>t</a:t>
                </a:r>
                <a:r>
                  <a:rPr lang="cs-CZ" sz="2600" dirty="0" smtClean="0"/>
                  <a:t>) urazí těleso určitou dráhu (</a:t>
                </a:r>
                <a:r>
                  <a:rPr lang="cs-CZ" sz="2600" i="1" dirty="0" smtClean="0"/>
                  <a:t>s</a:t>
                </a:r>
                <a:r>
                  <a:rPr lang="cs-CZ" sz="2600" dirty="0" smtClean="0"/>
                  <a:t>), </a:t>
                </a:r>
                <a:r>
                  <a:rPr lang="cs-CZ" sz="2600" dirty="0"/>
                  <a:t>tedy:</a:t>
                </a:r>
                <a:endParaRPr lang="cs-CZ" sz="2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num>
                        <m:den>
                          <m:r>
                            <a:rPr lang="cs-CZ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sz="2400" i="1" dirty="0" smtClean="0"/>
                  <a:t>v</a:t>
                </a:r>
                <a:r>
                  <a:rPr lang="cs-CZ" sz="2400" dirty="0" smtClean="0"/>
                  <a:t>	rychlost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 smtClean="0"/>
                  <a:t>)</a:t>
                </a:r>
              </a:p>
              <a:p>
                <a:pPr marL="0" indent="0">
                  <a:buNone/>
                </a:pPr>
                <a:r>
                  <a:rPr lang="cs-CZ" sz="2400" dirty="0"/>
                  <a:t>	</a:t>
                </a:r>
                <a:r>
                  <a:rPr lang="cs-CZ" sz="2400" i="1" dirty="0" smtClean="0"/>
                  <a:t>s</a:t>
                </a:r>
                <a:r>
                  <a:rPr lang="cs-CZ" sz="2400" dirty="0" smtClean="0"/>
                  <a:t>	dráha (m)</a:t>
                </a:r>
              </a:p>
              <a:p>
                <a:pPr marL="0" indent="0">
                  <a:buNone/>
                </a:pPr>
                <a:r>
                  <a:rPr lang="cs-CZ" sz="2400" dirty="0"/>
                  <a:t>	</a:t>
                </a:r>
                <a:r>
                  <a:rPr lang="cs-CZ" sz="2400" i="1" dirty="0" smtClean="0"/>
                  <a:t>t</a:t>
                </a:r>
                <a:r>
                  <a:rPr lang="cs-CZ" sz="2400" dirty="0" smtClean="0"/>
                  <a:t>	doba pohybu (s)</a:t>
                </a:r>
              </a:p>
              <a:p>
                <a:pPr algn="just"/>
                <a:r>
                  <a:rPr lang="cs-CZ" sz="2600" dirty="0"/>
                  <a:t>ú</a:t>
                </a:r>
                <a:r>
                  <a:rPr lang="cs-CZ" sz="2600" dirty="0" smtClean="0"/>
                  <a:t>pravou tohoto vztahu lze také určit dráhu nebo dobu pohybu tělesa:</a:t>
                </a:r>
              </a:p>
              <a:p>
                <a:pPr marL="0" indent="0">
                  <a:buNone/>
                </a:pPr>
                <a:r>
                  <a:rPr lang="cs-CZ" sz="2400" dirty="0" smtClean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𝒔</m:t>
                    </m:r>
                    <m:r>
                      <a:rPr lang="cs-CZ" sz="28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𝒗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.  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cs-CZ" sz="2800" b="1" dirty="0" smtClean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cs-CZ" sz="2800" b="1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</m:t>
                        </m:r>
                      </m:den>
                    </m:f>
                  </m:oMath>
                </a14:m>
                <a:endParaRPr lang="cs-CZ" sz="2800" b="1" dirty="0">
                  <a:solidFill>
                    <a:srgbClr val="FF0000"/>
                  </a:solidFill>
                </a:endParaRPr>
              </a:p>
              <a:p>
                <a:endParaRPr lang="cs-CZ" sz="2400" dirty="0">
                  <a:solidFill>
                    <a:srgbClr val="FF0000"/>
                  </a:solidFill>
                </a:endParaRP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022" r="-1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59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Jednotky rychlosti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pl-PL" sz="2600" dirty="0" smtClean="0"/>
                  <a:t>základní jednotky jsou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solidFill>
                              <a:srgbClr val="FF0000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solidFill>
                              <a:srgbClr val="FF0000"/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600" dirty="0"/>
                  <a:t> </a:t>
                </a:r>
                <a:r>
                  <a:rPr lang="cs-CZ" sz="2600" dirty="0" smtClean="0"/>
                  <a:t>, běžně ale používáme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cs-CZ" sz="2600">
                            <a:solidFill>
                              <a:srgbClr val="FF0000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cs-CZ" sz="2600" dirty="0">
                    <a:solidFill>
                      <a:srgbClr val="FF0000"/>
                    </a:solidFill>
                  </a:rPr>
                  <a:t> </a:t>
                </a:r>
                <a:r>
                  <a:rPr lang="cs-CZ" sz="2600" dirty="0" smtClean="0"/>
                  <a:t>, pro rychlost světla se používají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solidFill>
                              <a:srgbClr val="FF0000"/>
                            </a:solidFill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6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6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600" b="0" i="0" smtClean="0">
                          <a:latin typeface="Cambria Math"/>
                        </a:rPr>
                        <m:t>1 </m:t>
                      </m:r>
                      <m:f>
                        <m:fPr>
                          <m:ctrlPr>
                            <a:rPr lang="cs-CZ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s</m:t>
                          </m:r>
                        </m:den>
                      </m:f>
                      <m:r>
                        <a:rPr lang="cs-CZ" sz="2600" b="0" i="0" smtClean="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cs-CZ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600" b="0" i="0" smtClean="0">
                              <a:latin typeface="Cambria Math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r>
                            <a:rPr lang="cs-CZ" sz="2600" b="0" i="0" smtClean="0">
                              <a:latin typeface="Cambria Math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s</m:t>
                          </m:r>
                        </m:den>
                      </m:f>
                      <m:r>
                        <a:rPr lang="cs-CZ" sz="26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600" b="0" i="0" smtClean="0">
                              <a:latin typeface="Cambria Math"/>
                            </a:rPr>
                            <m:t>3 600 </m:t>
                          </m:r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m</m:t>
                          </m:r>
                        </m:num>
                        <m:den>
                          <m:r>
                            <a:rPr lang="cs-CZ" sz="2600" b="0" i="0" smtClean="0">
                              <a:latin typeface="Cambria Math"/>
                            </a:rPr>
                            <m:t>3 600 </m:t>
                          </m:r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s</m:t>
                          </m:r>
                        </m:den>
                      </m:f>
                      <m:r>
                        <a:rPr lang="cs-CZ" sz="26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600" b="0" i="0" smtClean="0">
                              <a:latin typeface="Cambria Math"/>
                            </a:rPr>
                            <m:t>3,6 </m:t>
                          </m:r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km</m:t>
                          </m:r>
                        </m:num>
                        <m:den>
                          <m:r>
                            <a:rPr lang="cs-CZ" sz="2600" b="0" i="0" smtClean="0">
                              <a:latin typeface="Cambria Math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cs-CZ" sz="2600" b="0" i="0" smtClean="0">
                          <a:latin typeface="Cambria Math"/>
                        </a:rPr>
                        <m:t>=3,6</m:t>
                      </m:r>
                      <m:f>
                        <m:fPr>
                          <m:ctrlPr>
                            <a:rPr lang="cs-CZ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km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600" b="0" i="0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sz="2600" dirty="0" smtClean="0"/>
              </a:p>
              <a:p>
                <a:pPr marL="0" indent="0">
                  <a:buNone/>
                </a:pPr>
                <a:endParaRPr lang="pl-PL" sz="2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6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6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sz="2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6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𝐦</m:t>
                          </m:r>
                        </m:num>
                        <m:den>
                          <m:r>
                            <a:rPr lang="cs-CZ" sz="26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𝐬</m:t>
                          </m:r>
                        </m:den>
                      </m:f>
                      <m:r>
                        <a:rPr lang="cs-CZ" sz="2600" b="1" i="0">
                          <a:solidFill>
                            <a:srgbClr val="FF0000"/>
                          </a:solidFill>
                          <a:latin typeface="Cambria Math"/>
                        </a:rPr>
                        <m:t> =</m:t>
                      </m:r>
                      <m:r>
                        <a:rPr lang="cs-CZ" sz="2600" b="1" i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cs-CZ" sz="2600" b="1" i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600" b="1" i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f>
                        <m:fPr>
                          <m:ctrlPr>
                            <a:rPr lang="cs-CZ" sz="2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6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𝐤𝐦</m:t>
                          </m:r>
                        </m:num>
                        <m:den>
                          <m:r>
                            <a:rPr lang="cs-CZ" sz="2600" b="1" i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𝐡</m:t>
                          </m:r>
                        </m:den>
                      </m:f>
                    </m:oMath>
                  </m:oMathPara>
                </a14:m>
                <a:endParaRPr lang="pl-PL" sz="26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pl-PL" sz="2600" dirty="0"/>
                  <a:t>t</a:t>
                </a:r>
                <a:r>
                  <a:rPr lang="pl-PL" sz="2600" dirty="0" smtClean="0"/>
                  <a:t>edy:</a:t>
                </a:r>
              </a:p>
              <a:p>
                <a:pPr marL="0" indent="0">
                  <a:buNone/>
                </a:pPr>
                <a:r>
                  <a:rPr lang="pl-PL" sz="2600" dirty="0" smtClean="0"/>
                  <a:t>z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i="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pl-PL" sz="2600" dirty="0" smtClean="0"/>
                  <a:t>  na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sz="2600" dirty="0" smtClean="0"/>
                  <a:t>  násobíme 3,6</a:t>
                </a:r>
              </a:p>
              <a:p>
                <a:pPr marL="0" indent="0">
                  <a:buNone/>
                </a:pPr>
                <a:r>
                  <a:rPr lang="pl-PL" sz="2600" dirty="0"/>
                  <a:t>z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pl-PL" sz="2600" dirty="0"/>
                  <a:t>  na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pl-PL" sz="2600" dirty="0"/>
                  <a:t>  </a:t>
                </a:r>
                <a:r>
                  <a:rPr lang="pl-PL" sz="2600" dirty="0" smtClean="0"/>
                  <a:t>dělíme </a:t>
                </a:r>
                <a:r>
                  <a:rPr lang="pl-PL" sz="2600" dirty="0"/>
                  <a:t>3,6	</a:t>
                </a:r>
              </a:p>
              <a:p>
                <a:pPr marL="0" indent="0">
                  <a:buNone/>
                </a:pPr>
                <a:endParaRPr lang="pl-PL" sz="2600" dirty="0"/>
              </a:p>
              <a:p>
                <a:pPr marL="0" indent="0">
                  <a:buNone/>
                </a:pPr>
                <a:endParaRPr lang="pl-PL" sz="2600" dirty="0" smtClean="0"/>
              </a:p>
              <a:p>
                <a:pPr marL="0" indent="0">
                  <a:buNone/>
                </a:pPr>
                <a:endParaRPr lang="pl-PL" sz="26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09" r="-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38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 rychlosti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600" dirty="0" smtClean="0"/>
                  <a:t>Úloha č. 1:</a:t>
                </a:r>
              </a:p>
              <a:p>
                <a:pPr marL="0" indent="0">
                  <a:buNone/>
                </a:pPr>
                <a:r>
                  <a:rPr lang="cs-CZ" sz="2600" dirty="0"/>
                  <a:t>72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900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 smtClean="0"/>
              </a:p>
              <a:p>
                <a:endParaRPr lang="cs-CZ" sz="2600" dirty="0"/>
              </a:p>
              <a:p>
                <a:pPr marL="0" indent="0">
                  <a:buNone/>
                </a:pPr>
                <a:r>
                  <a:rPr lang="cs-CZ" sz="2600" dirty="0"/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		</a:t>
                </a:r>
                <a:r>
                  <a:rPr lang="cs-CZ" sz="2600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/>
              </a:p>
              <a:p>
                <a:pPr marL="0" indent="0">
                  <a:buNone/>
                </a:pPr>
                <a:r>
                  <a:rPr lang="cs-CZ" sz="2600" dirty="0"/>
                  <a:t> </a:t>
                </a:r>
              </a:p>
              <a:p>
                <a:pPr marL="0" indent="0">
                  <a:buNone/>
                </a:pPr>
                <a:r>
                  <a:rPr lang="cs-CZ" sz="2600" dirty="0"/>
                  <a:t>36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cs-CZ" sz="2600" dirty="0"/>
                  <a:t> 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1080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/>
              </a:p>
              <a:p>
                <a:pPr marL="0" indent="0">
                  <a:buNone/>
                </a:pPr>
                <a:r>
                  <a:rPr lang="cs-CZ" sz="2600" dirty="0"/>
                  <a:t> </a:t>
                </a:r>
              </a:p>
              <a:p>
                <a:pPr marL="0" indent="0">
                  <a:buNone/>
                </a:pPr>
                <a:r>
                  <a:rPr lang="cs-CZ" sz="2600" dirty="0"/>
                  <a:t>25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/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694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 rychlosti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600" dirty="0" smtClean="0"/>
                  <a:t>Úloha č. 2:</a:t>
                </a:r>
              </a:p>
              <a:p>
                <a:pPr marL="0" indent="0">
                  <a:buNone/>
                </a:pPr>
                <a:r>
                  <a:rPr lang="cs-CZ" sz="2600" dirty="0" smtClean="0"/>
                  <a:t>90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360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 smtClean="0"/>
              </a:p>
              <a:p>
                <a:pPr marL="0" indent="0">
                  <a:buNone/>
                </a:pPr>
                <a:r>
                  <a:rPr lang="cs-CZ" sz="2600" dirty="0" smtClean="0"/>
                  <a:t> </a:t>
                </a:r>
              </a:p>
              <a:p>
                <a:pPr marL="0" indent="0">
                  <a:buNone/>
                </a:pPr>
                <a:r>
                  <a:rPr lang="cs-CZ" sz="2600" dirty="0" smtClean="0"/>
                  <a:t>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1,5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=</a:t>
                </a:r>
                <a:r>
                  <a:rPr lang="cs-CZ" sz="26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/>
              </a:p>
              <a:p>
                <a:pPr marL="0" indent="0">
                  <a:buNone/>
                </a:pPr>
                <a:r>
                  <a:rPr lang="cs-CZ" sz="2600" dirty="0"/>
                  <a:t> </a:t>
                </a:r>
              </a:p>
              <a:p>
                <a:pPr marL="0" indent="0">
                  <a:buNone/>
                </a:pPr>
                <a:r>
                  <a:rPr lang="cs-CZ" sz="2600" dirty="0"/>
                  <a:t>54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720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</a:t>
                </a:r>
                <a:r>
                  <a:rPr lang="cs-CZ" sz="2600" dirty="0" smtClean="0"/>
                  <a:t>	</a:t>
                </a:r>
                <a:r>
                  <a:rPr lang="cs-CZ" sz="2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600" dirty="0"/>
              </a:p>
              <a:p>
                <a:pPr marL="0" indent="0">
                  <a:buNone/>
                </a:pPr>
                <a:r>
                  <a:rPr lang="cs-CZ" sz="2600" dirty="0"/>
                  <a:t> </a:t>
                </a:r>
              </a:p>
              <a:p>
                <a:pPr marL="0" indent="0">
                  <a:buNone/>
                </a:pPr>
                <a:r>
                  <a:rPr lang="cs-CZ" sz="2600" dirty="0"/>
                  <a:t>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cs-CZ" sz="2600" dirty="0"/>
                  <a:t>= 		</a:t>
                </a:r>
                <a:r>
                  <a:rPr lang="cs-CZ" sz="26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/>
                  <a:t>		</a:t>
                </a:r>
                <a:r>
                  <a:rPr lang="cs-CZ" sz="2600" dirty="0" smtClean="0"/>
                  <a:t>4,5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 =</a:t>
                </a:r>
                <a:r>
                  <a:rPr lang="cs-CZ" sz="26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6756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12155</TotalTime>
  <Words>1303</Words>
  <Application>Microsoft Office PowerPoint</Application>
  <PresentationFormat>Předvádění na obrazovce (4:3)</PresentationFormat>
  <Paragraphs>198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Pohyb těles</vt:lpstr>
      <vt:lpstr>Klid a pohyb těles</vt:lpstr>
      <vt:lpstr>Rozdělení pohybů</vt:lpstr>
      <vt:lpstr>Rozdělení pohybů</vt:lpstr>
      <vt:lpstr>Rozdělení pohybů</vt:lpstr>
      <vt:lpstr>Výpočet rychlosti rovnoměrného pohybu</vt:lpstr>
      <vt:lpstr>Jednotky rychlosti</vt:lpstr>
      <vt:lpstr>Převody jednotek rychlosti</vt:lpstr>
      <vt:lpstr>Převody jednotek rychlosti</vt:lpstr>
      <vt:lpstr>Výpočet rychlosti, dráhy a času</vt:lpstr>
      <vt:lpstr>Výpočet rychlosti, dráhy a času</vt:lpstr>
      <vt:lpstr>Výpočet rychlosti, dráhy a času</vt:lpstr>
      <vt:lpstr>Výpočet rychlosti, dráhy a času</vt:lpstr>
      <vt:lpstr>Průměrná rychlost nerovnoměrného pohybu</vt:lpstr>
      <vt:lpstr>Výpočet průměrné rychlosti</vt:lpstr>
      <vt:lpstr>Výpočet průměrné rychlosti</vt:lpstr>
      <vt:lpstr>Výpočet průměrné rychlosti</vt:lpstr>
      <vt:lpstr>Výpočet průměrné rychlosti</vt:lpstr>
      <vt:lpstr>Měření rychlosti</vt:lpstr>
      <vt:lpstr>Graf závislosti dráhy na době pohybu (čase)</vt:lpstr>
      <vt:lpstr>Graf závislosti dráhy na době pohybu (čase) u rovnoměrného pohybu</vt:lpstr>
      <vt:lpstr>Graf závislosti dráhy na době pohybu (čase) u rovnoměrného pohybu</vt:lpstr>
      <vt:lpstr>Graf závislosti rychlosti na době pohybu (čase) u rovnoměrného pohybu</vt:lpstr>
      <vt:lpstr>Graf závislosti dráhy na době pohybu (čase) u nerovnoměrného pohybu</vt:lpstr>
      <vt:lpstr>Graf závislosti rychlosti na době pohybu (čase) u nerovnoměrného pohybu</vt:lpstr>
      <vt:lpstr>Graf závislosti rychlosti na době pohybu (čase) u nerovnoměrného pohybu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247</cp:revision>
  <dcterms:created xsi:type="dcterms:W3CDTF">2022-07-31T09:19:12Z</dcterms:created>
  <dcterms:modified xsi:type="dcterms:W3CDTF">2024-03-02T19:56:21Z</dcterms:modified>
</cp:coreProperties>
</file>