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8"/>
  </p:notesMasterIdLst>
  <p:sldIdLst>
    <p:sldId id="256" r:id="rId2"/>
    <p:sldId id="258" r:id="rId3"/>
    <p:sldId id="257" r:id="rId4"/>
    <p:sldId id="26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2" r:id="rId16"/>
    <p:sldId id="273" r:id="rId17"/>
    <p:sldId id="270" r:id="rId18"/>
    <p:sldId id="271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9" r:id="rId27"/>
    <p:sldId id="281" r:id="rId28"/>
    <p:sldId id="287" r:id="rId29"/>
    <p:sldId id="288" r:id="rId30"/>
    <p:sldId id="282" r:id="rId31"/>
    <p:sldId id="283" r:id="rId32"/>
    <p:sldId id="284" r:id="rId33"/>
    <p:sldId id="285" r:id="rId34"/>
    <p:sldId id="286" r:id="rId35"/>
    <p:sldId id="290" r:id="rId36"/>
    <p:sldId id="29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07.05.2023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Tlaková síla a tlak v kapalinách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Hydraulická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4:</a:t>
            </a:r>
          </a:p>
          <a:p>
            <a:pPr marL="0" indent="0" algn="just">
              <a:buNone/>
            </a:pPr>
            <a:r>
              <a:rPr lang="cs-CZ" sz="2400" dirty="0" smtClean="0"/>
              <a:t>Vodní </a:t>
            </a:r>
            <a:r>
              <a:rPr lang="cs-CZ" sz="2400" dirty="0"/>
              <a:t>lis má písty o obsahu 4 cm</a:t>
            </a:r>
            <a:r>
              <a:rPr lang="cs-CZ" sz="2400" baseline="30000" dirty="0"/>
              <a:t>2</a:t>
            </a:r>
            <a:r>
              <a:rPr lang="cs-CZ" sz="2400" dirty="0"/>
              <a:t> a 8 cm</a:t>
            </a:r>
            <a:r>
              <a:rPr lang="cs-CZ" sz="2400" baseline="30000" dirty="0"/>
              <a:t>2</a:t>
            </a:r>
            <a:r>
              <a:rPr lang="cs-CZ" sz="2400" dirty="0"/>
              <a:t>. Jak velkou tlakovou silou působí voda na velký píst, jestliže působí na malý píst tlaková síla 350 N?</a:t>
            </a:r>
          </a:p>
        </p:txBody>
      </p:sp>
    </p:spTree>
    <p:extLst>
      <p:ext uri="{BB962C8B-B14F-4D97-AF65-F5344CB8AC3E}">
        <p14:creationId xmlns:p14="http://schemas.microsoft.com/office/powerpoint/2010/main" val="24629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Hydraulická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5:</a:t>
            </a:r>
          </a:p>
          <a:p>
            <a:pPr marL="0" indent="0" algn="just">
              <a:buNone/>
            </a:pPr>
            <a:r>
              <a:rPr lang="cs-CZ" sz="2400" dirty="0" smtClean="0"/>
              <a:t>Obsah </a:t>
            </a:r>
            <a:r>
              <a:rPr lang="cs-CZ" sz="2400" dirty="0"/>
              <a:t>velkého pístu hydraulického lisu je 50krát větší než obsah malého pístu. Na malý píst působí vnější tlaková síla o velikosti 84 N. Jak velkou tlakovou silou působí velký píst na lisované těleso?</a:t>
            </a:r>
          </a:p>
        </p:txBody>
      </p:sp>
    </p:spTree>
    <p:extLst>
      <p:ext uri="{BB962C8B-B14F-4D97-AF65-F5344CB8AC3E}">
        <p14:creationId xmlns:p14="http://schemas.microsoft.com/office/powerpoint/2010/main" val="14776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Hydraulická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6:</a:t>
            </a:r>
          </a:p>
          <a:p>
            <a:pPr marL="0" indent="0" algn="just">
              <a:buNone/>
            </a:pPr>
            <a:r>
              <a:rPr lang="cs-CZ" sz="2400" dirty="0" smtClean="0"/>
              <a:t>Obsah </a:t>
            </a:r>
            <a:r>
              <a:rPr lang="cs-CZ" sz="2400" dirty="0"/>
              <a:t>malého pístu hydraulického lisu je 20 cm</a:t>
            </a:r>
            <a:r>
              <a:rPr lang="cs-CZ" sz="2400" baseline="30000" dirty="0"/>
              <a:t>2</a:t>
            </a:r>
            <a:r>
              <a:rPr lang="cs-CZ" sz="2400" dirty="0"/>
              <a:t>. Působí na něj vnější tlaková síla 100 N. Obsah velkého pístu je 600 cm</a:t>
            </a:r>
            <a:r>
              <a:rPr lang="cs-CZ" sz="2400" baseline="30000" dirty="0"/>
              <a:t>2</a:t>
            </a:r>
            <a:r>
              <a:rPr lang="cs-CZ" sz="2400" dirty="0"/>
              <a:t>. Urči tlakovou sílu, kterou působí kapalina na velký píst.</a:t>
            </a:r>
          </a:p>
        </p:txBody>
      </p:sp>
    </p:spTree>
    <p:extLst>
      <p:ext uri="{BB962C8B-B14F-4D97-AF65-F5344CB8AC3E}">
        <p14:creationId xmlns:p14="http://schemas.microsoft.com/office/powerpoint/2010/main" val="8922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Hydraulická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7:</a:t>
            </a:r>
            <a:endParaRPr lang="pt-BR" sz="2400" b="1" dirty="0"/>
          </a:p>
          <a:p>
            <a:pPr marL="0" indent="0">
              <a:buNone/>
            </a:pPr>
            <a:r>
              <a:rPr lang="pt-BR" sz="2400" b="1" dirty="0"/>
              <a:t>Lis </a:t>
            </a:r>
            <a:r>
              <a:rPr lang="cs-CZ" sz="2400" b="1" dirty="0" smtClean="0"/>
              <a:t>	</a:t>
            </a:r>
            <a:r>
              <a:rPr lang="pt-BR" sz="2400" b="1" i="1" dirty="0" smtClean="0"/>
              <a:t>S</a:t>
            </a:r>
            <a:r>
              <a:rPr lang="pt-BR" sz="2400" b="1" i="1" baseline="-25000" dirty="0" smtClean="0"/>
              <a:t>1</a:t>
            </a:r>
            <a:r>
              <a:rPr lang="cs-CZ" sz="2400" b="1" i="1" baseline="-25000" dirty="0" smtClean="0"/>
              <a:t>		</a:t>
            </a:r>
            <a:r>
              <a:rPr lang="pt-BR" sz="2400" b="1" i="1" dirty="0" smtClean="0"/>
              <a:t> S</a:t>
            </a:r>
            <a:r>
              <a:rPr lang="pt-BR" sz="2400" b="1" i="1" baseline="-25000" dirty="0" smtClean="0"/>
              <a:t>2</a:t>
            </a:r>
            <a:r>
              <a:rPr lang="cs-CZ" sz="2400" b="1" i="1" baseline="-25000" dirty="0" smtClean="0"/>
              <a:t>		</a:t>
            </a:r>
            <a:r>
              <a:rPr lang="pt-BR" sz="2400" b="1" i="1" dirty="0" smtClean="0"/>
              <a:t> F</a:t>
            </a:r>
            <a:r>
              <a:rPr lang="pt-BR" sz="2400" b="1" i="1" baseline="-25000" dirty="0" smtClean="0"/>
              <a:t>1</a:t>
            </a:r>
            <a:r>
              <a:rPr lang="cs-CZ" sz="2400" b="1" i="1" baseline="-25000" dirty="0" smtClean="0"/>
              <a:t>		</a:t>
            </a:r>
            <a:r>
              <a:rPr lang="pt-BR" sz="2400" b="1" i="1" dirty="0" smtClean="0"/>
              <a:t> </a:t>
            </a:r>
            <a:r>
              <a:rPr lang="pt-BR" sz="2400" b="1" i="1" dirty="0"/>
              <a:t>F</a:t>
            </a:r>
            <a:r>
              <a:rPr lang="pt-BR" sz="2400" b="1" i="1" baseline="-25000" dirty="0"/>
              <a:t>2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 smtClean="0"/>
              <a:t>1</a:t>
            </a:r>
            <a:r>
              <a:rPr lang="cs-CZ" sz="2400" b="1" dirty="0" smtClean="0"/>
              <a:t>	</a:t>
            </a:r>
            <a:r>
              <a:rPr lang="pt-BR" sz="2400" b="1" dirty="0" smtClean="0"/>
              <a:t>10 cm</a:t>
            </a:r>
            <a:r>
              <a:rPr lang="pt-BR" sz="2400" b="1" baseline="30000" dirty="0" smtClean="0"/>
              <a:t>2</a:t>
            </a:r>
            <a:r>
              <a:rPr lang="cs-CZ" sz="2400" b="1" baseline="30000" dirty="0" smtClean="0"/>
              <a:t>		</a:t>
            </a:r>
            <a:r>
              <a:rPr lang="pt-BR" sz="2400" b="1" dirty="0" smtClean="0"/>
              <a:t>1000 cm</a:t>
            </a:r>
            <a:r>
              <a:rPr lang="pt-BR" sz="2400" b="1" baseline="30000" dirty="0" smtClean="0"/>
              <a:t>2</a:t>
            </a:r>
            <a:r>
              <a:rPr lang="cs-CZ" sz="2400" b="1" dirty="0"/>
              <a:t>	</a:t>
            </a:r>
            <a:r>
              <a:rPr lang="pt-BR" sz="2400" b="1" dirty="0" smtClean="0"/>
              <a:t>10 </a:t>
            </a:r>
            <a:r>
              <a:rPr lang="pt-BR" sz="2400" b="1" dirty="0"/>
              <a:t>N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 smtClean="0"/>
              <a:t>2</a:t>
            </a:r>
            <a:r>
              <a:rPr lang="cs-CZ" sz="2400" b="1" dirty="0" smtClean="0"/>
              <a:t>			</a:t>
            </a:r>
            <a:r>
              <a:rPr lang="pt-BR" sz="2400" b="1" dirty="0" smtClean="0"/>
              <a:t>300 </a:t>
            </a:r>
            <a:r>
              <a:rPr lang="pt-BR" sz="2400" b="1" dirty="0"/>
              <a:t>cm</a:t>
            </a:r>
            <a:r>
              <a:rPr lang="pt-BR" sz="2400" b="1" baseline="30000" dirty="0"/>
              <a:t>2</a:t>
            </a:r>
            <a:r>
              <a:rPr lang="pt-BR" sz="2400" b="1" dirty="0"/>
              <a:t> </a:t>
            </a:r>
            <a:r>
              <a:rPr lang="cs-CZ" sz="2400" b="1" dirty="0" smtClean="0"/>
              <a:t>	</a:t>
            </a:r>
            <a:r>
              <a:rPr lang="pt-BR" sz="2400" b="1" dirty="0" smtClean="0"/>
              <a:t>50 N</a:t>
            </a:r>
            <a:r>
              <a:rPr lang="cs-CZ" sz="2400" b="1" dirty="0" smtClean="0"/>
              <a:t>		</a:t>
            </a:r>
            <a:r>
              <a:rPr lang="pt-BR" sz="2400" b="1" dirty="0" smtClean="0"/>
              <a:t>750 </a:t>
            </a:r>
            <a:r>
              <a:rPr lang="pt-BR" sz="2400" b="1" dirty="0"/>
              <a:t>N</a:t>
            </a:r>
            <a:endParaRPr lang="pt-BR" sz="2400" dirty="0"/>
          </a:p>
          <a:p>
            <a:pPr marL="0" indent="0">
              <a:buNone/>
            </a:pPr>
            <a:r>
              <a:rPr lang="cs-CZ" sz="2400" b="1" dirty="0"/>
              <a:t>3</a:t>
            </a:r>
            <a:r>
              <a:rPr lang="cs-CZ" sz="2400" b="1" dirty="0" smtClean="0"/>
              <a:t>	</a:t>
            </a:r>
            <a:r>
              <a:rPr lang="pt-BR" sz="2400" b="1" dirty="0" smtClean="0"/>
              <a:t>1,5 </a:t>
            </a:r>
            <a:r>
              <a:rPr lang="pt-BR" sz="2400" b="1" dirty="0"/>
              <a:t>cm</a:t>
            </a:r>
            <a:r>
              <a:rPr lang="pt-BR" sz="2400" b="1" baseline="30000" dirty="0"/>
              <a:t>2</a:t>
            </a:r>
            <a:r>
              <a:rPr lang="pt-BR" sz="2400" b="1" dirty="0"/>
              <a:t> </a:t>
            </a:r>
            <a:r>
              <a:rPr lang="cs-CZ" sz="2400" b="1" dirty="0" smtClean="0"/>
              <a:t>	</a:t>
            </a:r>
            <a:r>
              <a:rPr lang="pt-BR" sz="2400" b="1" dirty="0" smtClean="0"/>
              <a:t>0,3 </a:t>
            </a:r>
            <a:r>
              <a:rPr lang="pt-BR" sz="2400" b="1" dirty="0"/>
              <a:t>dm</a:t>
            </a:r>
            <a:r>
              <a:rPr lang="pt-BR" sz="2400" b="1" baseline="30000" dirty="0"/>
              <a:t>2</a:t>
            </a:r>
            <a:r>
              <a:rPr lang="pt-BR" sz="2400" b="1" dirty="0"/>
              <a:t> </a:t>
            </a:r>
            <a:r>
              <a:rPr lang="cs-CZ" sz="2400" b="1" dirty="0" smtClean="0"/>
              <a:t>			</a:t>
            </a:r>
            <a:r>
              <a:rPr lang="pt-BR" sz="2400" b="1" dirty="0" smtClean="0"/>
              <a:t>2 </a:t>
            </a:r>
            <a:r>
              <a:rPr lang="pt-BR" sz="2400" b="1" dirty="0"/>
              <a:t>MN</a:t>
            </a:r>
            <a:endParaRPr lang="pt-BR" sz="2400" dirty="0"/>
          </a:p>
          <a:p>
            <a:pPr marL="0" indent="0">
              <a:buNone/>
            </a:pPr>
            <a:r>
              <a:rPr lang="pt-BR" sz="2400" b="1" dirty="0" smtClean="0"/>
              <a:t>4</a:t>
            </a:r>
            <a:r>
              <a:rPr lang="cs-CZ" sz="2400" b="1" dirty="0" smtClean="0"/>
              <a:t>	</a:t>
            </a:r>
            <a:r>
              <a:rPr lang="pt-BR" sz="2400" b="1" dirty="0" smtClean="0"/>
              <a:t>2,5 </a:t>
            </a:r>
            <a:r>
              <a:rPr lang="pt-BR" sz="2400" b="1" dirty="0"/>
              <a:t>cm</a:t>
            </a:r>
            <a:r>
              <a:rPr lang="pt-BR" sz="2400" b="1" baseline="30000" dirty="0"/>
              <a:t>2</a:t>
            </a:r>
            <a:r>
              <a:rPr lang="pt-BR" sz="2400" b="1" dirty="0"/>
              <a:t> </a:t>
            </a:r>
            <a:r>
              <a:rPr lang="cs-CZ" sz="2400" b="1" dirty="0" smtClean="0"/>
              <a:t>			</a:t>
            </a:r>
            <a:r>
              <a:rPr lang="pt-BR" sz="2400" b="1" dirty="0" smtClean="0"/>
              <a:t>200 </a:t>
            </a:r>
            <a:r>
              <a:rPr lang="pt-BR" sz="2400" b="1" dirty="0"/>
              <a:t>N </a:t>
            </a:r>
            <a:r>
              <a:rPr lang="cs-CZ" sz="2400" b="1" dirty="0" smtClean="0"/>
              <a:t>		</a:t>
            </a:r>
            <a:r>
              <a:rPr lang="pt-BR" sz="2400" b="1" dirty="0" smtClean="0"/>
              <a:t>600 </a:t>
            </a:r>
            <a:r>
              <a:rPr lang="pt-BR" sz="2400" b="1" dirty="0"/>
              <a:t>kN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57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Hydrostatická tlaková síla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cs-CZ" sz="2400" dirty="0" smtClean="0"/>
                  <a:t>v důsledku působení gravitační síly Země působí kapalina v nádobě v klidu tlakovou silou ve všech směrech (na dno, na stěny,…)</a:t>
                </a:r>
                <a:endParaRPr lang="cs-CZ" sz="2400" dirty="0"/>
              </a:p>
              <a:p>
                <a:pPr marL="0" indent="0" algn="just">
                  <a:buNone/>
                </a:pPr>
                <a:r>
                  <a:rPr lang="cs-CZ" sz="2400" dirty="0" smtClean="0">
                    <a:solidFill>
                      <a:srgbClr val="FF0000"/>
                    </a:solidFill>
                  </a:rPr>
                  <a:t>	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cs-CZ" sz="2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.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.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. 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. 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.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4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 algn="just">
                  <a:buNone/>
                </a:pPr>
                <a:endParaRPr lang="cs-CZ" sz="24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3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.  </m:t>
                      </m:r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. </m:t>
                      </m:r>
                      <m:r>
                        <a:rPr lang="cs-CZ" sz="31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cs-CZ" sz="3100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cs-CZ" sz="2400" dirty="0">
                  <a:solidFill>
                    <a:srgbClr val="FF0000"/>
                  </a:solidFill>
                </a:endParaRPr>
              </a:p>
              <a:p>
                <a:r>
                  <a:rPr lang="cs-CZ" sz="2400" dirty="0"/>
                  <a:t>tlaková síla se zvětšuje s hloubkou, závisí na hustotě kapaliny</a:t>
                </a:r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i="1" dirty="0" smtClean="0"/>
                  <a:t>F </a:t>
                </a:r>
                <a:r>
                  <a:rPr lang="cs-CZ" sz="2400" i="1" dirty="0"/>
                  <a:t>....... </a:t>
                </a:r>
                <a:r>
                  <a:rPr lang="cs-CZ" sz="2400" i="1" dirty="0"/>
                  <a:t>tlaková síla v N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i="1" dirty="0"/>
                  <a:t>S ....... </a:t>
                </a:r>
                <a:r>
                  <a:rPr lang="cs-CZ" sz="2400" i="1" dirty="0"/>
                  <a:t>obsah plochy, na kterou síla působí kolmo v </a:t>
                </a:r>
                <a:r>
                  <a:rPr lang="cs-CZ" sz="2400" i="1" dirty="0" smtClean="0"/>
                  <a:t>m</a:t>
                </a:r>
                <a:r>
                  <a:rPr lang="cs-CZ" sz="2400" baseline="30000" dirty="0" smtClean="0"/>
                  <a:t>2</a:t>
                </a: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i="1" dirty="0" smtClean="0"/>
                  <a:t>h ……. hloubka pod hladinou v m</a:t>
                </a:r>
              </a:p>
              <a:p>
                <a:pPr marL="0" indent="0">
                  <a:buNone/>
                </a:pPr>
                <a:r>
                  <a:rPr lang="cs-CZ" sz="2000" i="1" dirty="0">
                    <a:latin typeface="Symbol" panose="05050102010706020507" pitchFamily="18" charset="2"/>
                  </a:rPr>
                  <a:t>r </a:t>
                </a:r>
                <a:r>
                  <a:rPr lang="cs-CZ" sz="2000" i="1" dirty="0" smtClean="0"/>
                  <a:t>…….</a:t>
                </a:r>
                <a:r>
                  <a:rPr lang="cs-CZ" sz="2400" i="1" dirty="0" smtClean="0"/>
                  <a:t>. hustota kapaliny v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cs-CZ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400" i="1" dirty="0" smtClean="0"/>
              </a:p>
              <a:p>
                <a:pPr marL="0" indent="0">
                  <a:buNone/>
                </a:pPr>
                <a:r>
                  <a:rPr lang="cs-CZ" sz="2400" i="1" dirty="0"/>
                  <a:t>g</a:t>
                </a:r>
                <a:r>
                  <a:rPr lang="cs-CZ" sz="2400" i="1" dirty="0" smtClean="0"/>
                  <a:t> ……. tíhové zrychlení 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𝑘𝑔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6311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Hydrostatická tlaková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Úloha č. 8: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V akváriu je nalitá voda do výšky 30 cm. Dno má šířku 50 cm a délku 60 </a:t>
            </a:r>
            <a:r>
              <a:rPr lang="cs-CZ" sz="2400" dirty="0" smtClean="0"/>
              <a:t>cm: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a) </a:t>
            </a:r>
            <a:r>
              <a:rPr lang="cs-CZ" sz="2400" dirty="0" smtClean="0"/>
              <a:t>urči </a:t>
            </a:r>
            <a:r>
              <a:rPr lang="cs-CZ" sz="2400" dirty="0"/>
              <a:t>hmotnost vody v </a:t>
            </a:r>
            <a:r>
              <a:rPr lang="cs-CZ" sz="2400" dirty="0" smtClean="0"/>
              <a:t>akváriu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b) </a:t>
            </a:r>
            <a:r>
              <a:rPr lang="cs-CZ" sz="2400" dirty="0" smtClean="0"/>
              <a:t>urči </a:t>
            </a:r>
            <a:r>
              <a:rPr lang="cs-CZ" sz="2400" dirty="0"/>
              <a:t>gravitační sílu působící na vodu v </a:t>
            </a:r>
            <a:r>
              <a:rPr lang="cs-CZ" sz="2400" dirty="0" smtClean="0"/>
              <a:t>akváriu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c) </a:t>
            </a:r>
            <a:r>
              <a:rPr lang="cs-CZ" sz="2400" dirty="0" smtClean="0"/>
              <a:t>urči, jak </a:t>
            </a:r>
            <a:r>
              <a:rPr lang="cs-CZ" sz="2400" dirty="0"/>
              <a:t>velkou tlakovou silou působí voda na dno </a:t>
            </a:r>
            <a:r>
              <a:rPr lang="cs-CZ" sz="2400" dirty="0" smtClean="0"/>
              <a:t>akvária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0874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Hydrostatická tlaková síla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9:</a:t>
            </a:r>
          </a:p>
          <a:p>
            <a:pPr marL="0" indent="0" algn="just">
              <a:buNone/>
            </a:pPr>
            <a:r>
              <a:rPr lang="cs-CZ" sz="2400" dirty="0" smtClean="0"/>
              <a:t>Poklop </a:t>
            </a:r>
            <a:r>
              <a:rPr lang="cs-CZ" sz="2400" dirty="0"/>
              <a:t>ponorky je v hloubce 40 m pod </a:t>
            </a:r>
            <a:r>
              <a:rPr lang="cs-CZ" sz="2400" dirty="0" smtClean="0"/>
              <a:t>hladinou moře</a:t>
            </a:r>
            <a:r>
              <a:rPr lang="cs-CZ" sz="2400" dirty="0"/>
              <a:t>. Jak velkou tlakovou silou působí mořská </a:t>
            </a:r>
            <a:r>
              <a:rPr lang="cs-CZ" sz="2400" dirty="0" smtClean="0"/>
              <a:t>voda </a:t>
            </a:r>
            <a:r>
              <a:rPr lang="cs-CZ" sz="2400" dirty="0"/>
              <a:t>na kovový poklop, který má obsah 0,60 </a:t>
            </a:r>
            <a:r>
              <a:rPr lang="cs-CZ" sz="2400" dirty="0" smtClean="0"/>
              <a:t>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? Hustotu </a:t>
            </a:r>
            <a:r>
              <a:rPr lang="cs-CZ" sz="2400" dirty="0"/>
              <a:t>mořské vody uvažuj 1 025 kg/m</a:t>
            </a:r>
            <a:r>
              <a:rPr lang="cs-CZ" sz="2400" baseline="30000" dirty="0"/>
              <a:t>3</a:t>
            </a:r>
            <a:r>
              <a:rPr lang="cs-CZ" sz="2400" dirty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584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cs-CZ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.  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.  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. 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𝑔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  <m:r>
                        <a:rPr lang="cs-CZ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 smtClean="0">
                  <a:solidFill>
                    <a:srgbClr val="FF0000"/>
                  </a:solidFill>
                </a:endParaRPr>
              </a:p>
              <a:p>
                <a:r>
                  <a:rPr lang="cs-CZ" sz="2400" dirty="0"/>
                  <a:t>h</a:t>
                </a:r>
                <a:r>
                  <a:rPr lang="cs-CZ" sz="2400" dirty="0" smtClean="0"/>
                  <a:t>ydrostatický tlak roste s hloubkou</a:t>
                </a:r>
              </a:p>
              <a:p>
                <a:r>
                  <a:rPr lang="cs-CZ" sz="2400" dirty="0"/>
                  <a:t>z</a:t>
                </a:r>
                <a:r>
                  <a:rPr lang="cs-CZ" sz="2400" dirty="0" smtClean="0"/>
                  <a:t>ávisí na druhu kapaliny (její hustotě)</a:t>
                </a:r>
              </a:p>
              <a:p>
                <a:r>
                  <a:rPr lang="cs-CZ" sz="2400" dirty="0"/>
                  <a:t>z</a:t>
                </a:r>
                <a:r>
                  <a:rPr lang="cs-CZ" sz="2400" dirty="0" smtClean="0"/>
                  <a:t>ávisí na gravitačním poli, v němž se kapalina nachází</a:t>
                </a:r>
                <a:endParaRPr lang="cs-CZ" sz="2400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890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 .  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 .   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					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𝜌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h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 .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  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𝑔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	</a:t>
                </a:r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600" i="1" dirty="0" err="1"/>
                  <a:t>p</a:t>
                </a:r>
                <a:r>
                  <a:rPr lang="cs-CZ" sz="2600" i="1" baseline="-25000" dirty="0" err="1" smtClean="0"/>
                  <a:t>h</a:t>
                </a:r>
                <a:r>
                  <a:rPr lang="cs-CZ" sz="2600" i="1" baseline="-25000" dirty="0" smtClean="0"/>
                  <a:t> </a:t>
                </a:r>
                <a:r>
                  <a:rPr lang="cs-CZ" sz="2600" i="1" dirty="0" smtClean="0"/>
                  <a:t>...... hydrostatický tlak v Pa</a:t>
                </a:r>
                <a:endParaRPr lang="cs-CZ" sz="2600" dirty="0"/>
              </a:p>
              <a:p>
                <a:pPr marL="0" indent="0">
                  <a:buNone/>
                </a:pPr>
                <a:r>
                  <a:rPr lang="cs-CZ" sz="2600" i="1" dirty="0" smtClean="0"/>
                  <a:t>h </a:t>
                </a:r>
                <a:r>
                  <a:rPr lang="cs-CZ" sz="2600" i="1" dirty="0"/>
                  <a:t>……. </a:t>
                </a:r>
                <a:r>
                  <a:rPr lang="cs-CZ" sz="2600" i="1" dirty="0"/>
                  <a:t>hloubka pod hladinou v m</a:t>
                </a:r>
              </a:p>
              <a:p>
                <a:pPr marL="0" indent="0">
                  <a:buNone/>
                </a:pPr>
                <a:r>
                  <a:rPr lang="cs-CZ" sz="2600" i="1" dirty="0">
                    <a:latin typeface="Symbol" panose="05050102010706020507" pitchFamily="18" charset="2"/>
                  </a:rPr>
                  <a:t>r </a:t>
                </a:r>
                <a:r>
                  <a:rPr lang="cs-CZ" sz="2600" i="1" dirty="0"/>
                  <a:t>……  hustota kapaliny v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i="1">
                            <a:latin typeface="Cambria Math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cs-CZ" sz="2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600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cs-CZ" sz="26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600" i="1" dirty="0"/>
              </a:p>
              <a:p>
                <a:pPr marL="0" indent="0">
                  <a:buNone/>
                </a:pPr>
                <a:r>
                  <a:rPr lang="cs-CZ" sz="2600" i="1" dirty="0"/>
                  <a:t>g ……. tíhové zrychlení 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600" i="1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cs-CZ" sz="2600" i="1">
                            <a:latin typeface="Cambria Math"/>
                          </a:rPr>
                          <m:t>𝑘𝑔</m:t>
                        </m:r>
                      </m:den>
                    </m:f>
                  </m:oMath>
                </a14:m>
                <a:endParaRPr lang="cs-CZ" sz="2600" i="1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668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10:</a:t>
            </a:r>
          </a:p>
          <a:p>
            <a:pPr marL="0" indent="0" algn="just">
              <a:buNone/>
            </a:pPr>
            <a:r>
              <a:rPr lang="cs-CZ" sz="2400" dirty="0" smtClean="0"/>
              <a:t>Hloubka </a:t>
            </a:r>
            <a:r>
              <a:rPr lang="cs-CZ" sz="2400" dirty="0"/>
              <a:t>vodní nádrže je 62 m. Porovnej hydrostatický tlak v hloubce 1 m pod hladinou s tlakem vody 1 m ode dna nádrže</a:t>
            </a:r>
            <a:r>
              <a:rPr lang="cs-CZ" sz="2400" dirty="0" smtClean="0"/>
              <a:t>.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514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kapalin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snadno </a:t>
            </a:r>
            <a:r>
              <a:rPr lang="cs-CZ" dirty="0">
                <a:solidFill>
                  <a:srgbClr val="FF0000"/>
                </a:solidFill>
              </a:rPr>
              <a:t>mění svůj tvar </a:t>
            </a:r>
            <a:r>
              <a:rPr lang="cs-CZ" dirty="0"/>
              <a:t>podle tvaru nádoby</a:t>
            </a:r>
          </a:p>
          <a:p>
            <a:r>
              <a:rPr lang="cs-CZ" dirty="0"/>
              <a:t>jsou </a:t>
            </a:r>
            <a:r>
              <a:rPr lang="cs-CZ" dirty="0">
                <a:solidFill>
                  <a:srgbClr val="FF0000"/>
                </a:solidFill>
              </a:rPr>
              <a:t>tekuté</a:t>
            </a:r>
            <a:r>
              <a:rPr lang="cs-CZ" dirty="0"/>
              <a:t> (můžeme je přelévat)</a:t>
            </a:r>
          </a:p>
          <a:p>
            <a:r>
              <a:rPr lang="cs-CZ" dirty="0"/>
              <a:t>v</a:t>
            </a:r>
            <a:r>
              <a:rPr lang="cs-CZ" dirty="0" smtClean="0"/>
              <a:t> klidu se hladina vždy </a:t>
            </a:r>
            <a:r>
              <a:rPr lang="cs-CZ" dirty="0"/>
              <a:t>ustálí ve vodorovné rovině</a:t>
            </a:r>
          </a:p>
          <a:p>
            <a:r>
              <a:rPr lang="cs-CZ" dirty="0"/>
              <a:t>kapaliny </a:t>
            </a:r>
            <a:r>
              <a:rPr lang="cs-CZ" dirty="0">
                <a:solidFill>
                  <a:srgbClr val="FF0000"/>
                </a:solidFill>
              </a:rPr>
              <a:t>nelze znatelně stlačit</a:t>
            </a:r>
            <a:r>
              <a:rPr lang="cs-CZ" dirty="0"/>
              <a:t> a zachovávají si při stálé teplotě svůj </a:t>
            </a:r>
            <a:r>
              <a:rPr lang="cs-CZ" dirty="0">
                <a:solidFill>
                  <a:srgbClr val="FF0000"/>
                </a:solidFill>
              </a:rPr>
              <a:t>objem</a:t>
            </a:r>
          </a:p>
          <a:p>
            <a:r>
              <a:rPr lang="cs-CZ" dirty="0"/>
              <a:t>jsou snadno </a:t>
            </a:r>
            <a:r>
              <a:rPr lang="cs-CZ" dirty="0">
                <a:solidFill>
                  <a:srgbClr val="FF0000"/>
                </a:solidFill>
              </a:rPr>
              <a:t>dělitelné</a:t>
            </a:r>
          </a:p>
        </p:txBody>
      </p:sp>
    </p:spTree>
    <p:extLst>
      <p:ext uri="{BB962C8B-B14F-4D97-AF65-F5344CB8AC3E}">
        <p14:creationId xmlns:p14="http://schemas.microsoft.com/office/powerpoint/2010/main" val="17583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11:</a:t>
            </a:r>
          </a:p>
          <a:p>
            <a:pPr marL="0" indent="0" algn="just">
              <a:buNone/>
            </a:pPr>
            <a:r>
              <a:rPr lang="cs-CZ" sz="2400" dirty="0" smtClean="0"/>
              <a:t>Jak </a:t>
            </a:r>
            <a:r>
              <a:rPr lang="cs-CZ" sz="2400" dirty="0"/>
              <a:t>velký hydrostatický tlak je v hloubce 11 034 m (dosud největší známá hloubka v Tichém oceánu)? Hustotu mořské vody uvažuj </a:t>
            </a:r>
            <a:r>
              <a:rPr lang="cs-CZ" sz="2400" dirty="0" smtClean="0"/>
              <a:t>1025 </a:t>
            </a:r>
            <a:r>
              <a:rPr lang="cs-CZ" sz="2400" dirty="0"/>
              <a:t>kg/m</a:t>
            </a:r>
            <a:r>
              <a:rPr lang="cs-CZ" sz="2400" baseline="30000" dirty="0"/>
              <a:t>3</a:t>
            </a:r>
            <a:r>
              <a:rPr lang="cs-CZ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2989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12:</a:t>
            </a:r>
          </a:p>
          <a:p>
            <a:pPr marL="0" indent="0" algn="just">
              <a:buNone/>
            </a:pPr>
            <a:r>
              <a:rPr lang="cs-CZ" sz="2400" dirty="0" smtClean="0"/>
              <a:t>Krev </a:t>
            </a:r>
            <a:r>
              <a:rPr lang="cs-CZ" sz="2400" dirty="0"/>
              <a:t>v lidském těle má kromě tlaku, který vzniká činností srdce, i tlak hydrostatický. Jaký je tlak v nohou stojícího člověka, který měří 180 cm? Hustota krve je přibližně 1000 kg/m</a:t>
            </a:r>
            <a:r>
              <a:rPr lang="cs-CZ" sz="2400" baseline="30000" dirty="0"/>
              <a:t>3</a:t>
            </a:r>
            <a:r>
              <a:rPr lang="cs-CZ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1140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13:</a:t>
            </a:r>
          </a:p>
          <a:p>
            <a:pPr marL="0" indent="0" algn="just">
              <a:buNone/>
            </a:pPr>
            <a:r>
              <a:rPr lang="cs-CZ" sz="2400" dirty="0" smtClean="0"/>
              <a:t>Hydrostatický </a:t>
            </a:r>
            <a:r>
              <a:rPr lang="cs-CZ" sz="2400" dirty="0"/>
              <a:t>tlak u dna válcové nádoby s vodou je 12 </a:t>
            </a:r>
            <a:r>
              <a:rPr lang="cs-CZ" sz="2400" dirty="0" err="1"/>
              <a:t>kPa</a:t>
            </a:r>
            <a:r>
              <a:rPr lang="cs-CZ" sz="2400" dirty="0"/>
              <a:t>. Dno má obsah 0,3 m</a:t>
            </a:r>
            <a:r>
              <a:rPr lang="cs-CZ" sz="2400" baseline="30000" dirty="0"/>
              <a:t>2</a:t>
            </a:r>
            <a:r>
              <a:rPr lang="cs-CZ" sz="2400" dirty="0"/>
              <a:t>. Jak velikou tlakovou silou působí </a:t>
            </a:r>
            <a:r>
              <a:rPr lang="cs-CZ" sz="2400" dirty="0" smtClean="0"/>
              <a:t>voda </a:t>
            </a:r>
            <a:r>
              <a:rPr lang="cs-CZ" sz="2400" dirty="0"/>
              <a:t>na dno</a:t>
            </a:r>
            <a:r>
              <a:rPr lang="cs-CZ" sz="2400" dirty="0" smtClean="0"/>
              <a:t>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036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Úloha č. 14: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Jak hluboká je řeka, je-li tlak u jejího dna 0,05 MPa</a:t>
            </a:r>
            <a:r>
              <a:rPr lang="pl-PL" sz="2400" dirty="0" smtClean="0"/>
              <a:t>?</a:t>
            </a:r>
            <a:r>
              <a:rPr lang="pl-PL" sz="2400" dirty="0"/>
              <a:t/>
            </a:r>
            <a:br>
              <a:rPr lang="pl-PL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10131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Hydrostatický 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15:</a:t>
            </a:r>
          </a:p>
          <a:p>
            <a:pPr marL="0" indent="0" algn="just">
              <a:buNone/>
            </a:pPr>
            <a:r>
              <a:rPr lang="cs-CZ" sz="2400" dirty="0" smtClean="0"/>
              <a:t>Jak </a:t>
            </a:r>
            <a:r>
              <a:rPr lang="cs-CZ" sz="2400" dirty="0"/>
              <a:t>veliký je hydrostatický tlak benzínu v hloubce 50 cm pod volnou hladinou benzínu? Hustota benzínu je 750 kg/m</a:t>
            </a:r>
            <a:r>
              <a:rPr lang="cs-CZ" sz="2400" baseline="30000" dirty="0"/>
              <a:t>3</a:t>
            </a:r>
            <a:r>
              <a:rPr lang="cs-CZ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0853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Spojené nádoby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nádoby </a:t>
            </a:r>
            <a:r>
              <a:rPr lang="cs-CZ" sz="2400" dirty="0"/>
              <a:t>různého tvaru navzájem spojené - ve všech je hladina vody ve stejné výšce</a:t>
            </a:r>
          </a:p>
          <a:p>
            <a:r>
              <a:rPr lang="cs-CZ" sz="2400" dirty="0"/>
              <a:t>je-li hustota kapaliny všude stejná, budou </a:t>
            </a:r>
            <a:r>
              <a:rPr lang="cs-CZ" sz="2400" dirty="0">
                <a:solidFill>
                  <a:srgbClr val="FF0000"/>
                </a:solidFill>
              </a:rPr>
              <a:t>hydrostatické tlaky stejné ve stejné výšce </a:t>
            </a:r>
            <a:r>
              <a:rPr lang="cs-CZ" sz="2400" i="1" dirty="0">
                <a:solidFill>
                  <a:srgbClr val="FF0000"/>
                </a:solidFill>
              </a:rPr>
              <a:t>h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využití: hadicová libela, sifon WC, umyvadla, vodoznak rychlovarné konvice nebo </a:t>
            </a:r>
            <a:r>
              <a:rPr lang="cs-CZ" sz="2400" dirty="0" smtClean="0"/>
              <a:t>kotle nebo cisterny, vodojem, zdymadlo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Poznámka:</a:t>
            </a:r>
            <a:endParaRPr lang="cs-CZ" sz="2400" dirty="0"/>
          </a:p>
          <a:p>
            <a:r>
              <a:rPr lang="cs-CZ" sz="2400" dirty="0"/>
              <a:t>působí-li na kapalinu v gravitační poli vnější tlaková síla, je v hloubce </a:t>
            </a:r>
            <a:r>
              <a:rPr lang="cs-CZ" sz="2400" i="1" dirty="0"/>
              <a:t>h</a:t>
            </a:r>
            <a:r>
              <a:rPr lang="cs-CZ" sz="2400" dirty="0"/>
              <a:t> pod hladinou kapaliny celkový tlak roven součtu </a:t>
            </a:r>
            <a:r>
              <a:rPr lang="cs-CZ" sz="2400" dirty="0" smtClean="0"/>
              <a:t>tlaků:	</a:t>
            </a:r>
            <a:r>
              <a:rPr lang="cs-CZ" sz="2400" i="1" dirty="0" smtClean="0"/>
              <a:t>p </a:t>
            </a:r>
            <a:r>
              <a:rPr lang="cs-CZ" sz="2400" i="1" dirty="0"/>
              <a:t>= p</a:t>
            </a:r>
            <a:r>
              <a:rPr lang="cs-CZ" sz="2400" i="1" baseline="-25000" dirty="0"/>
              <a:t>1</a:t>
            </a:r>
            <a:r>
              <a:rPr lang="cs-CZ" sz="2400" i="1" dirty="0"/>
              <a:t> + </a:t>
            </a:r>
            <a:r>
              <a:rPr lang="cs-CZ" sz="2400" i="1" dirty="0" err="1"/>
              <a:t>p</a:t>
            </a:r>
            <a:r>
              <a:rPr lang="cs-CZ" sz="2400" i="1" baseline="-25000" dirty="0" err="1"/>
              <a:t>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5208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působí </a:t>
                </a:r>
                <a:r>
                  <a:rPr lang="cs-CZ" sz="2400" dirty="0"/>
                  <a:t>na těleso ponořené do </a:t>
                </a:r>
                <a:r>
                  <a:rPr lang="cs-CZ" sz="2400" dirty="0" smtClean="0"/>
                  <a:t>kapaliny </a:t>
                </a:r>
                <a:endParaRPr lang="cs-CZ" sz="2400" dirty="0"/>
              </a:p>
              <a:p>
                <a:r>
                  <a:rPr lang="cs-CZ" sz="2400" dirty="0"/>
                  <a:t>má opačný směr než gravitační síla </a:t>
                </a:r>
                <a:r>
                  <a:rPr lang="cs-CZ" sz="2400" i="1" dirty="0" err="1"/>
                  <a:t>F</a:t>
                </a:r>
                <a:r>
                  <a:rPr lang="cs-CZ" sz="2400" i="1" baseline="-25000" dirty="0" err="1"/>
                  <a:t>g</a:t>
                </a:r>
                <a:r>
                  <a:rPr lang="cs-CZ" sz="2400" i="1" baseline="-25000" dirty="0"/>
                  <a:t> </a:t>
                </a:r>
                <a:r>
                  <a:rPr lang="cs-CZ" sz="2400" dirty="0"/>
                  <a:t>(působí svisle vzhůru)</a:t>
                </a:r>
              </a:p>
              <a:p>
                <a:r>
                  <a:rPr lang="cs-CZ" sz="2400" dirty="0"/>
                  <a:t>kolikrát větší je objem ponořené části tělesa, tolikrát větší vztlaková síla na těleso působí</a:t>
                </a:r>
              </a:p>
              <a:p>
                <a:r>
                  <a:rPr lang="cs-CZ" sz="2400" dirty="0"/>
                  <a:t>závisí na hustotě </a:t>
                </a:r>
                <a:r>
                  <a:rPr lang="cs-CZ" sz="2400" dirty="0" smtClean="0"/>
                  <a:t>kapaliny</a:t>
                </a:r>
              </a:p>
              <a:p>
                <a:r>
                  <a:rPr lang="cs-CZ" sz="2400" dirty="0" smtClean="0"/>
                  <a:t>lze ji vypočítat jako výslednici tlakových sil působících na horní a dolní podstavu ponořeného tělesa</a:t>
                </a:r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𝑣𝑧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132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velikost </a:t>
                </a:r>
                <a:r>
                  <a:rPr lang="cs-CZ" sz="2400" dirty="0"/>
                  <a:t>vztlakové síly </a:t>
                </a:r>
                <a:r>
                  <a:rPr lang="cs-CZ" sz="2400" i="1" dirty="0" err="1"/>
                  <a:t>F</a:t>
                </a:r>
                <a:r>
                  <a:rPr lang="cs-CZ" sz="2400" i="1" baseline="-25000" dirty="0" err="1"/>
                  <a:t>vz</a:t>
                </a:r>
                <a:r>
                  <a:rPr lang="cs-CZ" sz="2400" dirty="0"/>
                  <a:t> se rovná velikosti gravitační síly </a:t>
                </a:r>
                <a:r>
                  <a:rPr lang="cs-CZ" sz="2400" i="1" dirty="0" err="1"/>
                  <a:t>F</a:t>
                </a:r>
                <a:r>
                  <a:rPr lang="cs-CZ" sz="2400" i="1" baseline="-25000" dirty="0" err="1"/>
                  <a:t>g</a:t>
                </a:r>
                <a:r>
                  <a:rPr lang="cs-CZ" sz="2400" dirty="0"/>
                  <a:t> působící na kapalinu stejného objemu, jako je objem ponořené části tělesa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𝑣𝑧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  .  </m:t>
                      </m:r>
                      <m:r>
                        <a:rPr lang="cs-CZ" sz="2400" b="0" i="1" smtClean="0">
                          <a:latin typeface="Cambria Math"/>
                        </a:rPr>
                        <m:t>𝑔</m:t>
                      </m:r>
                      <m:r>
                        <a:rPr lang="cs-CZ" sz="24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 . 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 . </m:t>
                      </m:r>
                      <m:r>
                        <a:rPr lang="cs-CZ" sz="2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𝑣𝑧</m:t>
                          </m:r>
                        </m:sub>
                      </m:sSub>
                      <m:r>
                        <a:rPr lang="cs-CZ" sz="2400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cs-CZ" sz="2400" i="1">
                          <a:solidFill>
                            <a:srgbClr val="FF0000"/>
                          </a:solidFill>
                          <a:latin typeface="Cambria Math"/>
                        </a:rPr>
                        <m:t> . 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sz="2400" i="1">
                          <a:solidFill>
                            <a:srgbClr val="FF0000"/>
                          </a:solidFill>
                          <a:latin typeface="Cambria Math"/>
                        </a:rPr>
                        <m:t> . </m:t>
                      </m:r>
                      <m:r>
                        <a:rPr lang="cs-CZ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400" i="1" dirty="0" err="1" smtClean="0"/>
                  <a:t>F</a:t>
                </a:r>
                <a:r>
                  <a:rPr lang="cs-CZ" sz="2400" i="1" baseline="-25000" dirty="0" err="1" smtClean="0"/>
                  <a:t>vz</a:t>
                </a:r>
                <a:r>
                  <a:rPr lang="cs-CZ" sz="2400" i="1" baseline="-25000" dirty="0" smtClean="0"/>
                  <a:t> </a:t>
                </a:r>
                <a:r>
                  <a:rPr lang="cs-CZ" sz="2400" i="1" dirty="0" smtClean="0"/>
                  <a:t>....... vztlaková </a:t>
                </a:r>
                <a:r>
                  <a:rPr lang="cs-CZ" sz="2400" i="1" dirty="0"/>
                  <a:t>síly v N</a:t>
                </a:r>
                <a:endParaRPr lang="cs-CZ" sz="2400" i="1" dirty="0"/>
              </a:p>
              <a:p>
                <a:pPr marL="0" indent="0">
                  <a:buNone/>
                </a:pPr>
                <a:r>
                  <a:rPr lang="cs-CZ" sz="2400" i="1" dirty="0" smtClean="0"/>
                  <a:t>V</a:t>
                </a:r>
                <a:r>
                  <a:rPr lang="cs-CZ" sz="2400" i="1" baseline="-25000" dirty="0" smtClean="0"/>
                  <a:t>T</a:t>
                </a:r>
                <a:r>
                  <a:rPr lang="cs-CZ" sz="2400" i="1" dirty="0" smtClean="0"/>
                  <a:t> ....... objem </a:t>
                </a:r>
                <a:r>
                  <a:rPr lang="cs-CZ" sz="2400" i="1" dirty="0"/>
                  <a:t>ponořené části tělesa v m</a:t>
                </a:r>
                <a:r>
                  <a:rPr lang="cs-CZ" sz="2400" i="1" baseline="30000" dirty="0"/>
                  <a:t>3</a:t>
                </a:r>
                <a:endParaRPr lang="cs-CZ" sz="2400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cs-CZ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 i="1" baseline="-250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400" i="1" dirty="0" smtClean="0"/>
                  <a:t>....... hustota </a:t>
                </a:r>
                <a:r>
                  <a:rPr lang="cs-CZ" sz="2400" i="1" dirty="0"/>
                  <a:t>kapaliny </a:t>
                </a:r>
                <a:r>
                  <a:rPr lang="cs-CZ" sz="2400" i="1" dirty="0" smtClean="0"/>
                  <a:t>v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cs-CZ" sz="2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400" i="1" dirty="0" smtClean="0"/>
              </a:p>
              <a:p>
                <a:pPr marL="0" indent="0">
                  <a:buNone/>
                </a:pPr>
                <a:r>
                  <a:rPr lang="cs-CZ" sz="2400" i="1" dirty="0"/>
                  <a:t>g </a:t>
                </a:r>
                <a:r>
                  <a:rPr lang="cs-CZ" sz="2400" i="1" dirty="0" smtClean="0"/>
                  <a:t>..……. </a:t>
                </a:r>
                <a:r>
                  <a:rPr lang="cs-CZ" sz="2400" i="1" dirty="0"/>
                  <a:t>tíhové zrychlení 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𝑘𝑔</m:t>
                        </m:r>
                      </m:den>
                    </m:f>
                  </m:oMath>
                </a14:m>
                <a:endParaRPr lang="cs-CZ" sz="2400" i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b="-8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600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Archimédův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Možná znáte takto: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Těleso ponořené do kapaliny je </a:t>
            </a:r>
            <a:r>
              <a:rPr lang="cs-CZ" sz="2400" dirty="0" smtClean="0"/>
              <a:t>„nadlehčováno“ </a:t>
            </a:r>
            <a:r>
              <a:rPr lang="cs-CZ" sz="2400" dirty="0"/>
              <a:t>silou, která je co do velikosti rovna tíze kapaliny o stejném objemu jako je objem ponořené části tělesa.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0349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Úloha č. 16 :</a:t>
            </a:r>
          </a:p>
          <a:p>
            <a:pPr marL="0" indent="0" algn="just">
              <a:buNone/>
            </a:pPr>
            <a:r>
              <a:rPr lang="cs-CZ" sz="2400" dirty="0" smtClean="0"/>
              <a:t>Pravidelný </a:t>
            </a:r>
            <a:r>
              <a:rPr lang="cs-CZ" sz="2400" dirty="0"/>
              <a:t>čtyřboký hranol je ponořen ve vodě. Horní podstava je v hloubce 0,1 m, dolní podstava v hloubce 0,3 m pod </a:t>
            </a:r>
            <a:r>
              <a:rPr lang="cs-CZ" sz="2400" dirty="0" smtClean="0"/>
              <a:t>hladinou, obsah </a:t>
            </a:r>
            <a:r>
              <a:rPr lang="cs-CZ" sz="2400" dirty="0"/>
              <a:t>podstavy je 1 </a:t>
            </a:r>
            <a:r>
              <a:rPr lang="cs-CZ" sz="2400" dirty="0" smtClean="0"/>
              <a:t>dm</a:t>
            </a:r>
            <a:r>
              <a:rPr lang="cs-CZ" sz="2400" baseline="30000" dirty="0" smtClean="0"/>
              <a:t>2</a:t>
            </a:r>
            <a:r>
              <a:rPr lang="cs-CZ" sz="2400" dirty="0"/>
              <a:t>: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a) vypočítejte </a:t>
            </a:r>
            <a:r>
              <a:rPr lang="cs-CZ" sz="2400" dirty="0"/>
              <a:t>velikost vztlakové síly působící na </a:t>
            </a:r>
            <a:r>
              <a:rPr lang="cs-CZ" sz="2400" dirty="0" smtClean="0"/>
              <a:t>hranol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b) určete, zda se změní velikost </a:t>
            </a:r>
            <a:r>
              <a:rPr lang="cs-CZ" sz="2400" dirty="0"/>
              <a:t>vztlakové síly působící na hranol, když ho ponoříme do kapaliny </a:t>
            </a:r>
            <a:r>
              <a:rPr lang="cs-CZ" sz="2400" dirty="0" smtClean="0"/>
              <a:t>hlouběji</a:t>
            </a: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c) </a:t>
            </a:r>
            <a:r>
              <a:rPr lang="cs-CZ" sz="2400" dirty="0" smtClean="0"/>
              <a:t>výsledek ověřte </a:t>
            </a:r>
            <a:r>
              <a:rPr lang="cs-CZ" sz="2400" dirty="0"/>
              <a:t>podle Archimédova </a:t>
            </a:r>
            <a:r>
              <a:rPr lang="cs-CZ" sz="2400" dirty="0" smtClean="0"/>
              <a:t>zákona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5116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Působení vnější tlakové síly na kapalinu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působením </a:t>
            </a:r>
            <a:r>
              <a:rPr lang="cs-CZ" dirty="0"/>
              <a:t>vnější tlakové síly na povrch kapaliny v uzavřené nádobě vznikne ve všech místech </a:t>
            </a:r>
            <a:r>
              <a:rPr lang="cs-CZ" dirty="0" smtClean="0"/>
              <a:t>kapaliny </a:t>
            </a:r>
            <a:r>
              <a:rPr lang="cs-CZ" dirty="0"/>
              <a:t>stejný </a:t>
            </a:r>
            <a:r>
              <a:rPr lang="cs-CZ" dirty="0" smtClean="0"/>
              <a:t>tlak – </a:t>
            </a:r>
            <a:r>
              <a:rPr lang="cs-CZ" dirty="0" smtClean="0">
                <a:solidFill>
                  <a:srgbClr val="FF0000"/>
                </a:solidFill>
              </a:rPr>
              <a:t>Pascalův zákon</a:t>
            </a:r>
          </a:p>
          <a:p>
            <a:r>
              <a:rPr lang="cs-CZ" dirty="0"/>
              <a:t>v</a:t>
            </a:r>
            <a:r>
              <a:rPr lang="cs-CZ" dirty="0" smtClean="0"/>
              <a:t>yužití – </a:t>
            </a:r>
            <a:r>
              <a:rPr lang="cs-CZ" dirty="0" smtClean="0">
                <a:solidFill>
                  <a:srgbClr val="FF0000"/>
                </a:solidFill>
              </a:rPr>
              <a:t>hydraulická zařízení </a:t>
            </a:r>
            <a:r>
              <a:rPr lang="cs-CZ" dirty="0" smtClean="0"/>
              <a:t>– např. hydraulický lis nebo zvedák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Vztlaková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17 :</a:t>
            </a:r>
          </a:p>
          <a:p>
            <a:pPr marL="0" indent="0" algn="just">
              <a:buNone/>
            </a:pPr>
            <a:r>
              <a:rPr lang="cs-CZ" sz="2400" dirty="0" smtClean="0"/>
              <a:t>Dospělý </a:t>
            </a:r>
            <a:r>
              <a:rPr lang="cs-CZ" sz="2400" dirty="0"/>
              <a:t>muž má objem asi 70 dm</a:t>
            </a:r>
            <a:r>
              <a:rPr lang="cs-CZ" sz="2400" baseline="30000" dirty="0"/>
              <a:t>3</a:t>
            </a:r>
            <a:r>
              <a:rPr lang="cs-CZ" sz="2400" dirty="0"/>
              <a:t>. Jak velká vztlaková síla na něho působí, ponoří-li se zcela do vody?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0957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Těleso v kapalině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Úloha č. 18:</a:t>
            </a:r>
          </a:p>
          <a:p>
            <a:pPr marL="0" indent="0" algn="just">
              <a:buNone/>
            </a:pPr>
            <a:r>
              <a:rPr lang="cs-CZ" sz="2400" dirty="0" smtClean="0"/>
              <a:t>Jakou </a:t>
            </a:r>
            <a:r>
              <a:rPr lang="cs-CZ" sz="2400" dirty="0"/>
              <a:t>silou zdvihneš kámen zcela ponořený ve vodě, je-li jeho hmotnost 10 kg a objem 4,5 dm</a:t>
            </a:r>
            <a:r>
              <a:rPr lang="cs-CZ" sz="2400" baseline="30000" dirty="0"/>
              <a:t>3</a:t>
            </a:r>
            <a:r>
              <a:rPr lang="cs-CZ" sz="2400" dirty="0"/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952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Těleso v kapalině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19:</a:t>
            </a:r>
          </a:p>
          <a:p>
            <a:pPr marL="0" indent="0" algn="just">
              <a:buNone/>
            </a:pPr>
            <a:r>
              <a:rPr lang="cs-CZ" sz="2400" dirty="0" smtClean="0"/>
              <a:t>Betonová </a:t>
            </a:r>
            <a:r>
              <a:rPr lang="cs-CZ" sz="2400" dirty="0"/>
              <a:t>deska o hmotnosti 300 kg a o objemu 115 dm</a:t>
            </a:r>
            <a:r>
              <a:rPr lang="cs-CZ" sz="2400" baseline="30000" dirty="0"/>
              <a:t>3</a:t>
            </a:r>
            <a:r>
              <a:rPr lang="cs-CZ" sz="2400" dirty="0"/>
              <a:t> je zvedána jeřábem z vody do vzduchu. Jak velikou silou na ni jeřáb působí, je-li úplně ponořena ve vodě a je-li zcela na vzduchu?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2706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Chování stejnorodého tělesa v kapalině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sz="2600" dirty="0" smtClean="0"/>
              <a:t>Při plavání </a:t>
            </a:r>
            <a:r>
              <a:rPr lang="cs-CZ" sz="2600" dirty="0"/>
              <a:t>tělesa v kapalině se vynoří taková část tělesa, že gravitační síla </a:t>
            </a:r>
            <a:r>
              <a:rPr lang="cs-CZ" sz="2600" i="1" dirty="0" err="1"/>
              <a:t>F</a:t>
            </a:r>
            <a:r>
              <a:rPr lang="cs-CZ" sz="2600" i="1" baseline="-25000" dirty="0" err="1"/>
              <a:t>g</a:t>
            </a:r>
            <a:r>
              <a:rPr lang="cs-CZ" sz="2600" dirty="0"/>
              <a:t> a vztlaková síla </a:t>
            </a:r>
            <a:r>
              <a:rPr lang="cs-CZ" sz="2600" i="1" dirty="0" err="1"/>
              <a:t>F</a:t>
            </a:r>
            <a:r>
              <a:rPr lang="cs-CZ" sz="2600" i="1" baseline="-25000" dirty="0" err="1"/>
              <a:t>vz</a:t>
            </a:r>
            <a:r>
              <a:rPr lang="cs-CZ" sz="2600" dirty="0"/>
              <a:t> působící na těleso jsou v </a:t>
            </a:r>
            <a:r>
              <a:rPr lang="cs-CZ" sz="2600" dirty="0" smtClean="0"/>
              <a:t>rovnováze</a:t>
            </a:r>
            <a:endParaRPr lang="cs-CZ" sz="2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54647"/>
              </p:ext>
            </p:extLst>
          </p:nvPr>
        </p:nvGraphicFramePr>
        <p:xfrm>
          <a:off x="1270000" y="1752600"/>
          <a:ext cx="6604000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100"/>
                <a:gridCol w="2082800"/>
                <a:gridCol w="1435100"/>
                <a:gridCol w="1524000"/>
              </a:tblGrid>
              <a:tr h="10972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effectLst/>
                        </a:rPr>
                        <a:t>vztah hustot</a:t>
                      </a:r>
                      <a:endParaRPr lang="cs-CZ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>
                          <a:effectLst/>
                        </a:rPr>
                        <a:t>vztah sil působících na těleso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>
                          <a:effectLst/>
                        </a:rPr>
                        <a:t>výslednice sil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>
                          <a:effectLst/>
                        </a:rPr>
                        <a:t>chování tělesa v kapalině</a:t>
                      </a:r>
                      <a:endParaRPr lang="cs-CZ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200" i="1" u="none" strike="noStrike" dirty="0">
                          <a:effectLst/>
                        </a:rPr>
                        <a:t>ρ</a:t>
                      </a:r>
                      <a:r>
                        <a:rPr lang="cs-CZ" sz="2200" i="1" u="none" strike="noStrike" baseline="-25000" dirty="0">
                          <a:effectLst/>
                        </a:rPr>
                        <a:t>t</a:t>
                      </a:r>
                      <a:r>
                        <a:rPr lang="cs-CZ" sz="2200" i="1" u="none" strike="noStrike" dirty="0">
                          <a:effectLst/>
                        </a:rPr>
                        <a:t> &gt;  </a:t>
                      </a:r>
                      <a:r>
                        <a:rPr lang="el-GR" sz="2200" i="1" u="none" strike="noStrike" dirty="0">
                          <a:effectLst/>
                        </a:rPr>
                        <a:t>ρ</a:t>
                      </a:r>
                      <a:r>
                        <a:rPr lang="cs-CZ" sz="2200" i="1" u="none" strike="noStrike" baseline="-25000" dirty="0">
                          <a:effectLst/>
                        </a:rPr>
                        <a:t>k</a:t>
                      </a:r>
                      <a:endParaRPr lang="cs-CZ" sz="2200" b="1" i="1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i="1" u="none" strike="noStrike" dirty="0" err="1">
                          <a:effectLst/>
                        </a:rPr>
                        <a:t>F</a:t>
                      </a:r>
                      <a:r>
                        <a:rPr lang="cs-CZ" sz="2200" i="1" u="none" strike="noStrike" baseline="-25000" dirty="0" err="1">
                          <a:effectLst/>
                        </a:rPr>
                        <a:t>g</a:t>
                      </a:r>
                      <a:r>
                        <a:rPr lang="cs-CZ" sz="2200" i="1" u="none" strike="noStrike" dirty="0">
                          <a:effectLst/>
                        </a:rPr>
                        <a:t> &gt;  </a:t>
                      </a:r>
                      <a:r>
                        <a:rPr lang="cs-CZ" sz="2200" i="1" u="none" strike="noStrike" dirty="0" err="1">
                          <a:effectLst/>
                        </a:rPr>
                        <a:t>F</a:t>
                      </a:r>
                      <a:r>
                        <a:rPr lang="cs-CZ" sz="2200" i="1" u="none" strike="noStrike" baseline="-25000" dirty="0" err="1">
                          <a:effectLst/>
                        </a:rPr>
                        <a:t>vz</a:t>
                      </a:r>
                      <a:endParaRPr lang="cs-CZ" sz="2200" b="1" i="1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effectLst/>
                        </a:rPr>
                        <a:t>směřuje svisle dolů</a:t>
                      </a:r>
                      <a:endParaRPr lang="cs-CZ" sz="2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effectLst/>
                        </a:rPr>
                        <a:t>potápí se</a:t>
                      </a:r>
                      <a:endParaRPr lang="cs-CZ" sz="2200" b="1" i="0" u="none" strike="noStrike" dirty="0">
                        <a:solidFill>
                          <a:srgbClr val="F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200" i="1" u="none" strike="noStrike">
                          <a:effectLst/>
                        </a:rPr>
                        <a:t>ρ</a:t>
                      </a:r>
                      <a:r>
                        <a:rPr lang="cs-CZ" sz="2200" i="1" u="none" strike="noStrike" baseline="-25000">
                          <a:effectLst/>
                        </a:rPr>
                        <a:t>t</a:t>
                      </a:r>
                      <a:r>
                        <a:rPr lang="cs-CZ" sz="2200" i="1" u="none" strike="noStrike">
                          <a:effectLst/>
                        </a:rPr>
                        <a:t> =  </a:t>
                      </a:r>
                      <a:r>
                        <a:rPr lang="el-GR" sz="2200" i="1" u="none" strike="noStrike">
                          <a:effectLst/>
                        </a:rPr>
                        <a:t>ρ</a:t>
                      </a:r>
                      <a:r>
                        <a:rPr lang="cs-CZ" sz="2200" i="1" u="none" strike="noStrike" baseline="-25000">
                          <a:effectLst/>
                        </a:rPr>
                        <a:t>k</a:t>
                      </a:r>
                      <a:endParaRPr lang="cs-CZ" sz="2200" b="1" i="1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i="1" u="none" strike="noStrike">
                          <a:effectLst/>
                        </a:rPr>
                        <a:t>F</a:t>
                      </a:r>
                      <a:r>
                        <a:rPr lang="cs-CZ" sz="2200" i="1" u="none" strike="noStrike" baseline="-25000">
                          <a:effectLst/>
                        </a:rPr>
                        <a:t>g</a:t>
                      </a:r>
                      <a:r>
                        <a:rPr lang="cs-CZ" sz="2200" i="1" u="none" strike="noStrike">
                          <a:effectLst/>
                        </a:rPr>
                        <a:t> =  F</a:t>
                      </a:r>
                      <a:r>
                        <a:rPr lang="cs-CZ" sz="2200" i="1" u="none" strike="noStrike" baseline="-25000">
                          <a:effectLst/>
                        </a:rPr>
                        <a:t>vz</a:t>
                      </a:r>
                      <a:endParaRPr lang="cs-CZ" sz="2200" b="1" i="1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>
                          <a:effectLst/>
                        </a:rPr>
                        <a:t>je nulová</a:t>
                      </a:r>
                      <a:endParaRPr lang="cs-CZ" sz="2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effectLst/>
                        </a:rPr>
                        <a:t>vznáší se</a:t>
                      </a:r>
                      <a:endParaRPr lang="cs-CZ" sz="2200" b="1" i="0" u="none" strike="noStrike" dirty="0">
                        <a:solidFill>
                          <a:srgbClr val="F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09728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200" i="1" u="none" strike="noStrike">
                          <a:effectLst/>
                        </a:rPr>
                        <a:t>ρ</a:t>
                      </a:r>
                      <a:r>
                        <a:rPr lang="cs-CZ" sz="2200" i="1" u="none" strike="noStrike" baseline="-25000">
                          <a:effectLst/>
                        </a:rPr>
                        <a:t>t</a:t>
                      </a:r>
                      <a:r>
                        <a:rPr lang="cs-CZ" sz="2200" i="1" u="none" strike="noStrike">
                          <a:effectLst/>
                        </a:rPr>
                        <a:t> &lt;  </a:t>
                      </a:r>
                      <a:r>
                        <a:rPr lang="el-GR" sz="2200" i="1" u="none" strike="noStrike">
                          <a:effectLst/>
                        </a:rPr>
                        <a:t>ρ</a:t>
                      </a:r>
                      <a:r>
                        <a:rPr lang="cs-CZ" sz="2200" i="1" u="none" strike="noStrike" baseline="-25000">
                          <a:effectLst/>
                        </a:rPr>
                        <a:t>k</a:t>
                      </a:r>
                      <a:endParaRPr lang="cs-CZ" sz="2200" b="1" i="1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i="1" u="none" strike="noStrike" dirty="0" err="1">
                          <a:effectLst/>
                        </a:rPr>
                        <a:t>F</a:t>
                      </a:r>
                      <a:r>
                        <a:rPr lang="cs-CZ" sz="2200" i="1" u="none" strike="noStrike" baseline="-25000" dirty="0" err="1">
                          <a:effectLst/>
                        </a:rPr>
                        <a:t>g</a:t>
                      </a:r>
                      <a:r>
                        <a:rPr lang="cs-CZ" sz="2200" i="1" u="none" strike="noStrike" dirty="0">
                          <a:effectLst/>
                        </a:rPr>
                        <a:t> &lt;  </a:t>
                      </a:r>
                      <a:r>
                        <a:rPr lang="cs-CZ" sz="2200" i="1" u="none" strike="noStrike" dirty="0" err="1">
                          <a:effectLst/>
                        </a:rPr>
                        <a:t>F</a:t>
                      </a:r>
                      <a:r>
                        <a:rPr lang="cs-CZ" sz="2200" i="1" u="none" strike="noStrike" baseline="-25000" dirty="0" err="1">
                          <a:effectLst/>
                        </a:rPr>
                        <a:t>vz</a:t>
                      </a:r>
                      <a:endParaRPr lang="cs-CZ" sz="2200" b="1" i="1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effectLst/>
                        </a:rPr>
                        <a:t>směřuje svisle vzhůru</a:t>
                      </a:r>
                      <a:endParaRPr lang="cs-CZ" sz="2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200" u="none" strike="noStrike" dirty="0">
                          <a:effectLst/>
                        </a:rPr>
                        <a:t>stoupá</a:t>
                      </a:r>
                      <a:endParaRPr lang="cs-CZ" sz="2200" b="1" i="0" u="none" strike="noStrike" dirty="0">
                        <a:solidFill>
                          <a:srgbClr val="F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724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Chování nestejnorodých těles v kapalině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 vhodné úpravě </a:t>
            </a:r>
            <a:r>
              <a:rPr lang="cs-CZ" sz="2800" dirty="0" smtClean="0">
                <a:solidFill>
                  <a:srgbClr val="FF0000"/>
                </a:solidFill>
              </a:rPr>
              <a:t>mohou v kapalině plavat </a:t>
            </a:r>
            <a:r>
              <a:rPr lang="cs-CZ" sz="2800" dirty="0">
                <a:solidFill>
                  <a:srgbClr val="FF0000"/>
                </a:solidFill>
              </a:rPr>
              <a:t>i pevná tělesa, která jsou zhotovena převážně z materiálu o větší hustotě, než je hustota kapaliny</a:t>
            </a:r>
            <a:r>
              <a:rPr lang="cs-CZ" sz="2800" dirty="0"/>
              <a:t> - tělesa dutá např. </a:t>
            </a:r>
            <a:r>
              <a:rPr lang="cs-CZ" sz="2800" dirty="0" smtClean="0"/>
              <a:t>lodi (průměrná hustota tělesa je menší než hustota vody)</a:t>
            </a:r>
            <a:endParaRPr lang="cs-CZ" sz="2800" dirty="0"/>
          </a:p>
          <a:p>
            <a:r>
              <a:rPr lang="cs-CZ" sz="2800" dirty="0"/>
              <a:t>těleso plovoucí v různých kapalinách se ponoří tím větší částí svého objemu do kapaliny, čím menší je hustota kapaliny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6283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hustoty kapaliny s teplotou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800" dirty="0" smtClean="0"/>
                  <a:t>hustota kapalin se s rostoucí teplotou zmenšuje</a:t>
                </a:r>
              </a:p>
              <a:p>
                <a:r>
                  <a:rPr lang="cs-CZ" sz="2800" dirty="0">
                    <a:solidFill>
                      <a:srgbClr val="FF0000"/>
                    </a:solidFill>
                  </a:rPr>
                  <a:t>a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nomálie vody</a:t>
                </a:r>
                <a:r>
                  <a:rPr lang="cs-CZ" sz="2800" dirty="0" smtClean="0"/>
                  <a:t> – hustota vody je největší při teplotě 4 °C, pak se s </a:t>
                </a:r>
                <a:r>
                  <a:rPr lang="cs-CZ" sz="2800" dirty="0"/>
                  <a:t>r</a:t>
                </a:r>
                <a:r>
                  <a:rPr lang="cs-CZ" sz="2800" dirty="0" smtClean="0"/>
                  <a:t>ostoucí teplotou hustota vody také zmenšuje</a:t>
                </a:r>
              </a:p>
              <a:p>
                <a:r>
                  <a:rPr lang="cs-CZ" sz="2800" dirty="0"/>
                  <a:t>h</a:t>
                </a:r>
                <a:r>
                  <a:rPr lang="cs-CZ" sz="2800" dirty="0" smtClean="0"/>
                  <a:t>ustotu vody ovlivňuje také její salinita - největší hustotu má voda v Mrtvém moři (1250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i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80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cs-CZ" sz="28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800" dirty="0" smtClean="0"/>
                  <a:t>)</a:t>
                </a:r>
                <a:endParaRPr lang="cs-CZ" sz="28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670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Hustoměr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dirty="0" smtClean="0"/>
                  <a:t>používá </a:t>
                </a:r>
                <a:r>
                  <a:rPr lang="cs-CZ" sz="2800" dirty="0"/>
                  <a:t>se pro </a:t>
                </a:r>
                <a:r>
                  <a:rPr lang="cs-CZ" sz="2800" dirty="0">
                    <a:solidFill>
                      <a:srgbClr val="FF0000"/>
                    </a:solidFill>
                  </a:rPr>
                  <a:t>měření hustoty kapaliny</a:t>
                </a:r>
              </a:p>
              <a:p>
                <a:r>
                  <a:rPr lang="cs-CZ" sz="2800" dirty="0"/>
                  <a:t>skleněná trubice na obou koncích zatavená, </a:t>
                </a:r>
                <a:r>
                  <a:rPr lang="cs-CZ" sz="2800"/>
                  <a:t>v </a:t>
                </a:r>
                <a:r>
                  <a:rPr lang="cs-CZ" sz="2800" smtClean="0"/>
                  <a:t>rozšířené dolní </a:t>
                </a:r>
                <a:r>
                  <a:rPr lang="cs-CZ" sz="2800" dirty="0"/>
                  <a:t>části jsou obvykle </a:t>
                </a:r>
                <a:r>
                  <a:rPr lang="cs-CZ" sz="2800" dirty="0" smtClean="0"/>
                  <a:t>olověné kuličky, </a:t>
                </a:r>
                <a:r>
                  <a:rPr lang="cs-CZ" sz="2800" dirty="0"/>
                  <a:t>je opatřena stupnicí v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80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>
                        <a:latin typeface="Cambria Math"/>
                      </a:rPr>
                      <m:t> </m:t>
                    </m:r>
                  </m:oMath>
                </a14:m>
                <a:r>
                  <a:rPr lang="cs-CZ" sz="2800" dirty="0"/>
                  <a:t> </a:t>
                </a:r>
                <a:r>
                  <a:rPr lang="cs-CZ" sz="2800" dirty="0"/>
                  <a:t>nebo v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g</m:t>
                        </m:r>
                      </m:num>
                      <m:den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cs-CZ" sz="2800">
                                <a:latin typeface="Cambria Math"/>
                              </a:rPr>
                              <m:t>cm</m:t>
                            </m:r>
                          </m:e>
                          <m:sup>
                            <m:r>
                              <a:rPr lang="cs-CZ" sz="280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cs-CZ" sz="2800" i="1">
                        <a:latin typeface="Cambria Math"/>
                      </a:rPr>
                      <m:t> </m:t>
                    </m:r>
                  </m:oMath>
                </a14:m>
                <a:endParaRPr lang="cs-CZ" sz="2800" dirty="0" smtClean="0"/>
              </a:p>
              <a:p>
                <a:r>
                  <a:rPr lang="cs-CZ" sz="2800" dirty="0"/>
                  <a:t>č</a:t>
                </a:r>
                <a:r>
                  <a:rPr lang="cs-CZ" sz="2800" dirty="0" smtClean="0"/>
                  <a:t>ím menší hustotu má kapalina, tím více se do ní hustoměr ponoří</a:t>
                </a:r>
              </a:p>
              <a:p>
                <a:r>
                  <a:rPr lang="cs-CZ" sz="2800" dirty="0" smtClean="0"/>
                  <a:t>k určení hustoty kapaliny je potřeba mít sadu hustoměrů pro různé intervaly hustot kapalin</a:t>
                </a:r>
                <a:endParaRPr lang="cs-CZ" sz="2800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2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Působení vnější tlakové síly na kapalinu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cs-CZ" dirty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𝐹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 . 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𝑆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i="1" dirty="0"/>
              </a:p>
              <a:p>
                <a:pPr marL="0" indent="0">
                  <a:buNone/>
                </a:pPr>
                <a:r>
                  <a:rPr lang="cs-CZ" i="1" dirty="0"/>
                  <a:t>p ....... tlak v Pa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i="1" dirty="0"/>
                  <a:t>F ....... tlaková síla v N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i="1" dirty="0"/>
                  <a:t>S ....... obsah plochy, na kterou síla působí kolmo v m</a:t>
                </a:r>
                <a:r>
                  <a:rPr lang="cs-CZ" baseline="30000" dirty="0"/>
                  <a:t>2</a:t>
                </a:r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  <a:blipFill rotWithShape="1">
                <a:blip r:embed="rId2"/>
                <a:stretch>
                  <a:fillRect l="-1676" r="-5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99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Hydraulická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hydraulických zařízeních lze přenášet tlakovou sílu, a dokonce ji lze zvětšit </a:t>
            </a:r>
          </a:p>
          <a:p>
            <a:r>
              <a:rPr lang="cs-CZ" dirty="0">
                <a:solidFill>
                  <a:srgbClr val="FF0000"/>
                </a:solidFill>
              </a:rPr>
              <a:t>kolikrát má jeden píst větší obsah průřezu než druhý, tolikrát větší silou na něj kapalina působí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628800"/>
            <a:ext cx="4868863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6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Hydraulická zařízení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tedy také: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i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95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Hydraulická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Úloha č. 1</a:t>
            </a:r>
            <a:r>
              <a:rPr lang="cs-CZ" sz="2400" b="1" dirty="0"/>
              <a:t>:</a:t>
            </a:r>
          </a:p>
          <a:p>
            <a:pPr marL="0" indent="0" algn="just">
              <a:buNone/>
            </a:pPr>
            <a:r>
              <a:rPr lang="cs-CZ" sz="2400" dirty="0"/>
              <a:t>Kolmo na hladinu oleje v nádobě působí píst o obsahu 15 cm</a:t>
            </a:r>
            <a:r>
              <a:rPr lang="cs-CZ" sz="2400" baseline="30000" dirty="0"/>
              <a:t>2</a:t>
            </a:r>
            <a:r>
              <a:rPr lang="cs-CZ" sz="2400" dirty="0"/>
              <a:t> tlakovou silou 18 N. Jaký tlak vzniká v oleji v důsledku tohoto působení? Je tlak vyvolaný touto silou ve všech místech </a:t>
            </a:r>
            <a:r>
              <a:rPr lang="cs-CZ" sz="2400" dirty="0" smtClean="0"/>
              <a:t>kapaliny stejný?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7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Hydraulická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2</a:t>
            </a:r>
            <a:r>
              <a:rPr lang="cs-CZ" sz="2400" b="1" dirty="0"/>
              <a:t>:</a:t>
            </a:r>
          </a:p>
          <a:p>
            <a:pPr marL="0" indent="0" algn="just">
              <a:buNone/>
            </a:pPr>
            <a:r>
              <a:rPr lang="cs-CZ" sz="2400" dirty="0"/>
              <a:t>Obsah průřezu malého pístu hydraulického lisu je 6 cm</a:t>
            </a:r>
            <a:r>
              <a:rPr lang="cs-CZ" sz="2400" baseline="30000" dirty="0"/>
              <a:t>2</a:t>
            </a:r>
            <a:r>
              <a:rPr lang="cs-CZ" sz="2400" dirty="0"/>
              <a:t>, obsah průřezu velkého pístu je 240 cm</a:t>
            </a:r>
            <a:r>
              <a:rPr lang="cs-CZ" sz="2400" baseline="30000" dirty="0"/>
              <a:t>2</a:t>
            </a:r>
            <a:r>
              <a:rPr lang="cs-CZ" sz="2400" dirty="0"/>
              <a:t>. Na malý píst působí vnější tlaková síla 64 N. Urči tlakovou sílu, kterou působí olej na velký píst.</a:t>
            </a:r>
          </a:p>
        </p:txBody>
      </p:sp>
    </p:spTree>
    <p:extLst>
      <p:ext uri="{BB962C8B-B14F-4D97-AF65-F5344CB8AC3E}">
        <p14:creationId xmlns:p14="http://schemas.microsoft.com/office/powerpoint/2010/main" val="26920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Hydraulická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3:</a:t>
            </a:r>
          </a:p>
          <a:p>
            <a:pPr marL="0" indent="0" algn="just">
              <a:buNone/>
            </a:pPr>
            <a:r>
              <a:rPr lang="cs-CZ" sz="2400" dirty="0" smtClean="0"/>
              <a:t>Tlak </a:t>
            </a:r>
            <a:r>
              <a:rPr lang="cs-CZ" sz="2400" dirty="0"/>
              <a:t>oleje v hydraulickém lisu je 20 </a:t>
            </a:r>
            <a:r>
              <a:rPr lang="cs-CZ" sz="2400" dirty="0" err="1"/>
              <a:t>MPa</a:t>
            </a:r>
            <a:r>
              <a:rPr lang="cs-CZ" sz="2400" dirty="0"/>
              <a:t>. Obsah plochy většího pístu je 15 dm</a:t>
            </a:r>
            <a:r>
              <a:rPr lang="cs-CZ" sz="2400" baseline="30000" dirty="0"/>
              <a:t>2</a:t>
            </a:r>
            <a:r>
              <a:rPr lang="cs-CZ" sz="2400" dirty="0"/>
              <a:t>. Vypočítejte sílu </a:t>
            </a:r>
            <a:r>
              <a:rPr lang="cs-CZ" sz="2400" dirty="0" smtClean="0"/>
              <a:t>zdvihající </a:t>
            </a:r>
            <a:r>
              <a:rPr lang="cs-CZ" sz="2400" dirty="0"/>
              <a:t>píst.</a:t>
            </a:r>
          </a:p>
        </p:txBody>
      </p:sp>
    </p:spTree>
    <p:extLst>
      <p:ext uri="{BB962C8B-B14F-4D97-AF65-F5344CB8AC3E}">
        <p14:creationId xmlns:p14="http://schemas.microsoft.com/office/powerpoint/2010/main" val="1818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12263</TotalTime>
  <Words>1588</Words>
  <Application>Microsoft Office PowerPoint</Application>
  <PresentationFormat>Předvádění na obrazovce (4:3)</PresentationFormat>
  <Paragraphs>200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Tlaková síla a tlak v kapalinách</vt:lpstr>
      <vt:lpstr>Vlastnosti kapalin - opakování</vt:lpstr>
      <vt:lpstr>Působení vnější tlakové síly na kapalinu</vt:lpstr>
      <vt:lpstr>Působení vnější tlakové síly na kapalinu</vt:lpstr>
      <vt:lpstr>Hydraulická zařízení</vt:lpstr>
      <vt:lpstr>Hydraulická zařízení</vt:lpstr>
      <vt:lpstr>Hydraulická zařízení</vt:lpstr>
      <vt:lpstr>Hydraulická zařízení</vt:lpstr>
      <vt:lpstr>Hydraulická zařízení</vt:lpstr>
      <vt:lpstr>Hydraulická zařízení</vt:lpstr>
      <vt:lpstr>Hydraulická zařízení</vt:lpstr>
      <vt:lpstr>Hydraulická zařízení</vt:lpstr>
      <vt:lpstr>Hydraulická zařízení</vt:lpstr>
      <vt:lpstr>Hydrostatická tlaková síla</vt:lpstr>
      <vt:lpstr>Hydrostatická tlaková síla</vt:lpstr>
      <vt:lpstr>Hydrostatická tlaková síla</vt:lpstr>
      <vt:lpstr>Hydrostatický tlak</vt:lpstr>
      <vt:lpstr>Hydrostatický tlak</vt:lpstr>
      <vt:lpstr>Hydrostatický tlak</vt:lpstr>
      <vt:lpstr>Hydrostatický tlak</vt:lpstr>
      <vt:lpstr>Hydrostatický tlak</vt:lpstr>
      <vt:lpstr>Hydrostatický tlak</vt:lpstr>
      <vt:lpstr>Hydrostatický tlak</vt:lpstr>
      <vt:lpstr>Hydrostatický tlak</vt:lpstr>
      <vt:lpstr>Spojené nádoby</vt:lpstr>
      <vt:lpstr>Vztlaková síla</vt:lpstr>
      <vt:lpstr>Vztlaková síla</vt:lpstr>
      <vt:lpstr>Archimédův zákon</vt:lpstr>
      <vt:lpstr>Vztlaková síla</vt:lpstr>
      <vt:lpstr>Vztlaková síla</vt:lpstr>
      <vt:lpstr>Těleso v kapalině</vt:lpstr>
      <vt:lpstr>Těleso v kapalině</vt:lpstr>
      <vt:lpstr>Chování stejnorodého tělesa v kapalině</vt:lpstr>
      <vt:lpstr>Chování nestejnorodých těles v kapalině</vt:lpstr>
      <vt:lpstr>Změna hustoty kapaliny s teplotou</vt:lpstr>
      <vt:lpstr>Hustoměr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240</cp:revision>
  <dcterms:created xsi:type="dcterms:W3CDTF">2022-07-31T09:19:12Z</dcterms:created>
  <dcterms:modified xsi:type="dcterms:W3CDTF">2023-05-08T05:46:17Z</dcterms:modified>
</cp:coreProperties>
</file>