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4" r:id="rId9"/>
    <p:sldId id="261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Výkon, příkon </a:t>
            </a:r>
            <a:r>
              <a:rPr lang="cs-CZ" dirty="0" smtClean="0"/>
              <a:t>a energie elektrického proudu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Výkon, příkon a energie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Úloha č. </a:t>
            </a:r>
            <a:r>
              <a:rPr lang="cs-CZ" sz="2400" b="1" dirty="0" smtClean="0"/>
              <a:t>5: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Kolik peněz budou muse</a:t>
            </a:r>
            <a:r>
              <a:rPr lang="cs-CZ" sz="2400" dirty="0" smtClean="0"/>
              <a:t>t Novákovi zbytečně zaplatit za elektrickou energii, jestliže zapomněli zhasnout osvětlení ve sklepě? Na osvětlení sklepa používají 2 žárovky s příkonem 60 W na 230 V, za 1 kWh platí 4,50 Kč a zhasli až po 3 dnech.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46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Výkon, příkon a energie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Úloha č. </a:t>
            </a:r>
            <a:r>
              <a:rPr lang="cs-CZ" sz="2400" b="1" dirty="0" smtClean="0"/>
              <a:t>6: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Zjistěte příkon (případně výkon) 5 spotřebičů ve Vaší domácnosti: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94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Tepelné účinky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</a:t>
            </a:r>
            <a:r>
              <a:rPr lang="cs-CZ" sz="2800" dirty="0" smtClean="0"/>
              <a:t> různých zařízeních využíváme </a:t>
            </a:r>
            <a:r>
              <a:rPr lang="cs-CZ" sz="2800" dirty="0" smtClean="0">
                <a:solidFill>
                  <a:srgbClr val="FF0000"/>
                </a:solidFill>
              </a:rPr>
              <a:t>přeměny elektrické energie </a:t>
            </a:r>
            <a:r>
              <a:rPr lang="cs-CZ" sz="2800" dirty="0" smtClean="0"/>
              <a:t>na jiné druhy (pohybovou, teplo, světelnou)</a:t>
            </a:r>
          </a:p>
          <a:p>
            <a:r>
              <a:rPr lang="cs-CZ" sz="2800" dirty="0"/>
              <a:t>e</a:t>
            </a:r>
            <a:r>
              <a:rPr lang="cs-CZ" sz="2800" dirty="0" smtClean="0"/>
              <a:t>lektrický proud má tepelné účinky</a:t>
            </a:r>
          </a:p>
          <a:p>
            <a:r>
              <a:rPr lang="cs-CZ" sz="2800" dirty="0" smtClean="0"/>
              <a:t>příčinou zahřívání vodiče jsou srážky volných elektronů s ionty kovu – při nárazu dochází k přeměně pohybové energie na teplo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06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Energie elektrického proudu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>
                    <a:solidFill>
                      <a:srgbClr val="FF0000"/>
                    </a:solidFill>
                  </a:rPr>
                  <a:t>elektrická energie (práce)</a:t>
                </a:r>
                <a:r>
                  <a:rPr lang="cs-CZ" sz="2400" dirty="0" smtClean="0"/>
                  <a:t> - je </a:t>
                </a:r>
                <a:r>
                  <a:rPr lang="cs-CZ" sz="2400" dirty="0"/>
                  <a:t>ta, kterou konají síly elektrického pole při průchodu elektrického proudu vodičem</a:t>
                </a:r>
              </a:p>
              <a:p>
                <a:r>
                  <a:rPr lang="cs-CZ" sz="2400" dirty="0"/>
                  <a:t>značíme ji </a:t>
                </a:r>
                <a:r>
                  <a:rPr lang="cs-CZ" sz="2400" i="1" dirty="0"/>
                  <a:t>E</a:t>
                </a:r>
                <a:endParaRPr lang="cs-CZ" sz="2400" dirty="0"/>
              </a:p>
              <a:p>
                <a:r>
                  <a:rPr lang="cs-CZ" sz="2400" dirty="0"/>
                  <a:t>její velikost je, za předpokladu, že vodičem, mezi jehož konci je napětí </a:t>
                </a:r>
                <a:r>
                  <a:rPr lang="cs-CZ" sz="2400" i="1" dirty="0"/>
                  <a:t>U</a:t>
                </a:r>
                <a:r>
                  <a:rPr lang="cs-CZ" sz="2400" dirty="0"/>
                  <a:t>, </a:t>
                </a:r>
                <a:r>
                  <a:rPr lang="cs-CZ" sz="2400" dirty="0" smtClean="0"/>
                  <a:t>prochází </a:t>
                </a:r>
                <a:r>
                  <a:rPr lang="cs-CZ" sz="2400" dirty="0"/>
                  <a:t>proud </a:t>
                </a:r>
                <a:r>
                  <a:rPr lang="cs-CZ" sz="2400" i="1" dirty="0"/>
                  <a:t>I</a:t>
                </a:r>
                <a:r>
                  <a:rPr lang="cs-CZ" sz="2400" dirty="0"/>
                  <a:t> po dobu </a:t>
                </a:r>
                <a:r>
                  <a:rPr lang="cs-CZ" sz="2400" i="1" dirty="0"/>
                  <a:t>t</a:t>
                </a:r>
                <a:r>
                  <a:rPr lang="cs-CZ" sz="2400" dirty="0" smtClean="0"/>
                  <a:t>:</a:t>
                </a:r>
              </a:p>
              <a:p>
                <a:endParaRPr lang="cs-CZ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.  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.  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sz="2400" dirty="0" smtClean="0">
                  <a:solidFill>
                    <a:srgbClr val="FF0000"/>
                  </a:solidFill>
                </a:endParaRPr>
              </a:p>
              <a:p>
                <a:pPr marL="400050" lvl="1" indent="0">
                  <a:buNone/>
                </a:pPr>
                <a:r>
                  <a:rPr lang="pl-PL" sz="2000" i="1" dirty="0" smtClean="0"/>
                  <a:t>E ....	</a:t>
                </a:r>
                <a:r>
                  <a:rPr lang="pl-PL" sz="2000" dirty="0" smtClean="0"/>
                  <a:t>elektrická energie (práce) </a:t>
                </a:r>
                <a:r>
                  <a:rPr lang="pl-PL" sz="2000" dirty="0"/>
                  <a:t>v J</a:t>
                </a:r>
              </a:p>
              <a:p>
                <a:pPr marL="400050" lvl="1" indent="0">
                  <a:buNone/>
                </a:pPr>
                <a:r>
                  <a:rPr lang="pl-PL" sz="2000" i="1" dirty="0"/>
                  <a:t>U </a:t>
                </a:r>
                <a:r>
                  <a:rPr lang="pl-PL" sz="2000" i="1" dirty="0" smtClean="0"/>
                  <a:t>....	</a:t>
                </a:r>
                <a:r>
                  <a:rPr lang="pl-PL" sz="2000" dirty="0" smtClean="0"/>
                  <a:t>napětí </a:t>
                </a:r>
                <a:r>
                  <a:rPr lang="pl-PL" sz="2000" dirty="0"/>
                  <a:t>ve V</a:t>
                </a:r>
              </a:p>
              <a:p>
                <a:pPr marL="400050" lvl="1" indent="0">
                  <a:buNone/>
                </a:pPr>
                <a:r>
                  <a:rPr lang="pl-PL" sz="2000" i="1" dirty="0"/>
                  <a:t>I </a:t>
                </a:r>
                <a:r>
                  <a:rPr lang="pl-PL" sz="2000" i="1" dirty="0" smtClean="0"/>
                  <a:t>....	</a:t>
                </a:r>
                <a:r>
                  <a:rPr lang="pl-PL" sz="2000" dirty="0" smtClean="0"/>
                  <a:t>proud </a:t>
                </a:r>
                <a:r>
                  <a:rPr lang="pl-PL" sz="2000" dirty="0"/>
                  <a:t>v A</a:t>
                </a:r>
              </a:p>
              <a:p>
                <a:pPr marL="400050" lvl="1" indent="0">
                  <a:buNone/>
                </a:pPr>
                <a:r>
                  <a:rPr lang="pl-PL" sz="2000" i="1" dirty="0"/>
                  <a:t>t </a:t>
                </a:r>
                <a:r>
                  <a:rPr lang="pl-PL" sz="2000" i="1" dirty="0" smtClean="0"/>
                  <a:t>....	</a:t>
                </a:r>
                <a:r>
                  <a:rPr lang="pl-PL" sz="2000" dirty="0" smtClean="0"/>
                  <a:t>čas </a:t>
                </a:r>
                <a:r>
                  <a:rPr lang="pl-PL" sz="2000" dirty="0"/>
                  <a:t>v </a:t>
                </a:r>
                <a:r>
                  <a:rPr lang="pl-PL" sz="2000" dirty="0" smtClean="0"/>
                  <a:t>s</a:t>
                </a:r>
                <a:endParaRPr lang="cs-CZ" sz="2000" dirty="0"/>
              </a:p>
              <a:p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19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 a příkon elektrického </a:t>
            </a:r>
            <a:r>
              <a:rPr lang="cs-CZ" dirty="0"/>
              <a:t>proudu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pl-PL" dirty="0" smtClean="0">
                    <a:solidFill>
                      <a:srgbClr val="FF0000"/>
                    </a:solidFill>
                  </a:rPr>
                  <a:t>výkon elelektrického proudu </a:t>
                </a:r>
                <a:r>
                  <a:rPr lang="pl-PL" dirty="0" smtClean="0"/>
                  <a:t>– elektrická práce vykonaná za jednotku času</a:t>
                </a:r>
                <a:endParaRPr lang="pl-PL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𝐸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𝑈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 .  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𝐼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cs-CZ" dirty="0" smtClean="0"/>
                  <a:t>, tedy	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𝑈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 .  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𝐼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dirty="0" smtClean="0"/>
              </a:p>
              <a:p>
                <a:pPr marL="0" indent="0" algn="ctr">
                  <a:buNone/>
                </a:pPr>
                <a:endParaRPr lang="cs-CZ" dirty="0" smtClean="0"/>
              </a:p>
              <a:p>
                <a:pPr marL="400050" lvl="1" indent="0">
                  <a:buNone/>
                </a:pPr>
                <a:r>
                  <a:rPr lang="cs-CZ" i="1" dirty="0" smtClean="0"/>
                  <a:t>P</a:t>
                </a:r>
                <a:r>
                  <a:rPr lang="cs-CZ" dirty="0" smtClean="0"/>
                  <a:t> ....	výkon </a:t>
                </a:r>
                <a:r>
                  <a:rPr lang="cs-CZ" dirty="0"/>
                  <a:t>ve W</a:t>
                </a:r>
              </a:p>
              <a:p>
                <a:pPr marL="400050" lvl="1" indent="0">
                  <a:buNone/>
                </a:pPr>
                <a:r>
                  <a:rPr lang="cs-CZ" i="1" dirty="0"/>
                  <a:t>U</a:t>
                </a:r>
                <a:r>
                  <a:rPr lang="cs-CZ" dirty="0"/>
                  <a:t> </a:t>
                </a:r>
                <a:r>
                  <a:rPr lang="cs-CZ" dirty="0" smtClean="0"/>
                  <a:t>....	napětí </a:t>
                </a:r>
                <a:r>
                  <a:rPr lang="cs-CZ" dirty="0"/>
                  <a:t>ve V</a:t>
                </a:r>
              </a:p>
              <a:p>
                <a:pPr marL="400050" lvl="1" indent="0">
                  <a:buNone/>
                </a:pPr>
                <a:r>
                  <a:rPr lang="cs-CZ" i="1" dirty="0"/>
                  <a:t>I</a:t>
                </a:r>
                <a:r>
                  <a:rPr lang="cs-CZ" dirty="0"/>
                  <a:t> </a:t>
                </a:r>
                <a:r>
                  <a:rPr lang="cs-CZ" dirty="0" smtClean="0"/>
                  <a:t>....	proud </a:t>
                </a:r>
                <a:r>
                  <a:rPr lang="cs-CZ" dirty="0"/>
                  <a:t>v </a:t>
                </a:r>
                <a:r>
                  <a:rPr lang="cs-CZ" dirty="0" smtClean="0"/>
                  <a:t>A</a:t>
                </a:r>
              </a:p>
              <a:p>
                <a:pPr marL="400050" lvl="1" indent="0">
                  <a:buNone/>
                </a:pPr>
                <a:endParaRPr lang="cs-CZ" dirty="0"/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výkon </a:t>
                </a:r>
                <a:r>
                  <a:rPr lang="cs-CZ" i="1" dirty="0">
                    <a:solidFill>
                      <a:srgbClr val="FF0000"/>
                    </a:solidFill>
                  </a:rPr>
                  <a:t>P</a:t>
                </a:r>
                <a:r>
                  <a:rPr lang="cs-CZ" dirty="0"/>
                  <a:t> - je užitečná práce vykonaná za </a:t>
                </a:r>
                <a:r>
                  <a:rPr lang="cs-CZ" dirty="0" smtClean="0"/>
                  <a:t>1 s</a:t>
                </a:r>
                <a:endParaRPr lang="cs-CZ" dirty="0"/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příkon </a:t>
                </a:r>
                <a:r>
                  <a:rPr lang="cs-CZ" i="1" dirty="0">
                    <a:solidFill>
                      <a:srgbClr val="FF0000"/>
                    </a:solidFill>
                  </a:rPr>
                  <a:t>P</a:t>
                </a:r>
                <a:r>
                  <a:rPr lang="cs-CZ" i="1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/>
                  <a:t>- je práce, která se za 1 s skutečně </a:t>
                </a:r>
                <a:r>
                  <a:rPr lang="cs-CZ" dirty="0" smtClean="0"/>
                  <a:t>vykonala (určuje množství spotřebované elektrické energie)</a:t>
                </a:r>
                <a:endParaRPr lang="cs-CZ" dirty="0"/>
              </a:p>
              <a:p>
                <a:r>
                  <a:rPr lang="cs-CZ" dirty="0" smtClean="0">
                    <a:solidFill>
                      <a:srgbClr val="FF0000"/>
                    </a:solidFill>
                  </a:rPr>
                  <a:t>účinnost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i="1" dirty="0">
                        <a:solidFill>
                          <a:srgbClr val="FF0000"/>
                        </a:solidFill>
                        <a:sym typeface="Symbol"/>
                      </a:rPr>
                      <m:t></m:t>
                    </m:r>
                  </m:oMath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i="1" dirty="0">
                        <a:solidFill>
                          <a:srgbClr val="FF0000"/>
                        </a:solidFill>
                        <a:sym typeface="Symbol"/>
                      </a:rPr>
                      <m:t>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i="1" dirty="0" smtClean="0"/>
                  <a:t> 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endParaRPr lang="pl-PL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67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Energie </a:t>
            </a:r>
            <a:r>
              <a:rPr lang="cs-CZ" dirty="0"/>
              <a:t>elektrického proudu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dirty="0" smtClean="0"/>
                  <a:t>známe-li příkon </a:t>
                </a:r>
                <a:r>
                  <a:rPr lang="cs-CZ" sz="2800" i="1" dirty="0"/>
                  <a:t>P</a:t>
                </a:r>
                <a:r>
                  <a:rPr lang="cs-CZ" sz="2800" i="1" baseline="-25000" dirty="0"/>
                  <a:t>0</a:t>
                </a:r>
                <a:r>
                  <a:rPr lang="cs-CZ" sz="2800" dirty="0"/>
                  <a:t> </a:t>
                </a:r>
                <a:r>
                  <a:rPr lang="cs-CZ" sz="2800" dirty="0" smtClean="0"/>
                  <a:t>spotřebiče </a:t>
                </a:r>
                <a:r>
                  <a:rPr lang="cs-CZ" sz="2800" dirty="0"/>
                  <a:t>a dobu </a:t>
                </a:r>
                <a:r>
                  <a:rPr lang="cs-CZ" sz="2800" i="1" dirty="0"/>
                  <a:t>t</a:t>
                </a:r>
                <a:r>
                  <a:rPr lang="cs-CZ" sz="2800" dirty="0"/>
                  <a:t>, po kterou </a:t>
                </a:r>
                <a:r>
                  <a:rPr lang="cs-CZ" sz="2800" dirty="0" smtClean="0"/>
                  <a:t>spotřebičem </a:t>
                </a:r>
                <a:r>
                  <a:rPr lang="cs-CZ" sz="2800" dirty="0"/>
                  <a:t>prochází proud, můžeme určit elektrickou </a:t>
                </a:r>
                <a:r>
                  <a:rPr lang="cs-CZ" sz="2800" dirty="0" smtClean="0"/>
                  <a:t>energii (práci) </a:t>
                </a:r>
                <a:r>
                  <a:rPr lang="cs-CZ" sz="2800" dirty="0"/>
                  <a:t>ze vztahu: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. 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  <a:p>
                <a:r>
                  <a:rPr lang="cs-CZ" sz="2800" dirty="0"/>
                  <a:t>jednotkou je potom wattsekunda </a:t>
                </a:r>
                <a:r>
                  <a:rPr lang="cs-CZ" sz="2800" dirty="0" smtClean="0"/>
                  <a:t>1 Ws </a:t>
                </a:r>
                <a:r>
                  <a:rPr lang="cs-CZ" sz="2800" dirty="0"/>
                  <a:t>= 1 J, </a:t>
                </a:r>
                <a:r>
                  <a:rPr lang="cs-CZ" sz="2800" dirty="0" smtClean="0"/>
                  <a:t>ale spíše se používá </a:t>
                </a:r>
                <a:r>
                  <a:rPr lang="cs-CZ" sz="2800" dirty="0">
                    <a:solidFill>
                      <a:srgbClr val="FF0000"/>
                    </a:solidFill>
                  </a:rPr>
                  <a:t>1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kWh </a:t>
                </a:r>
                <a:r>
                  <a:rPr lang="cs-CZ" sz="2800" dirty="0" smtClean="0"/>
                  <a:t>(případně se používá </a:t>
                </a:r>
                <a:r>
                  <a:rPr lang="cs-CZ" sz="2800" dirty="0" err="1" smtClean="0"/>
                  <a:t>MWh</a:t>
                </a:r>
                <a:r>
                  <a:rPr lang="cs-CZ" sz="2800" dirty="0" smtClean="0"/>
                  <a:t>)</a:t>
                </a:r>
              </a:p>
              <a:p>
                <a:r>
                  <a:rPr lang="cs-CZ" sz="2800" dirty="0"/>
                  <a:t>p</a:t>
                </a:r>
                <a:r>
                  <a:rPr lang="cs-CZ" sz="2800" dirty="0" smtClean="0"/>
                  <a:t>ro měření spotřeby elektrické energie se používá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elektroměr</a:t>
                </a:r>
                <a:endParaRPr lang="cs-CZ" sz="28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 r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16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Výkon, příkon a energie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</a:t>
            </a:r>
            <a:r>
              <a:rPr lang="cs-CZ" sz="2400" b="1" dirty="0"/>
              <a:t>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Urči elektrickou práci vykonanou proudem 0,3 A, který procházel žárovkou 2 hodiny. Napětí mezi svorkami žárovky bylo 230 V.</a:t>
            </a:r>
          </a:p>
        </p:txBody>
      </p:sp>
    </p:spTree>
    <p:extLst>
      <p:ext uri="{BB962C8B-B14F-4D97-AF65-F5344CB8AC3E}">
        <p14:creationId xmlns:p14="http://schemas.microsoft.com/office/powerpoint/2010/main" val="85751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Výkon, příkon a energie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Úloha č</a:t>
            </a:r>
            <a:r>
              <a:rPr lang="cs-CZ" sz="2400" b="1" dirty="0"/>
              <a:t>. 2:</a:t>
            </a:r>
          </a:p>
          <a:p>
            <a:pPr marL="0" indent="0" algn="just">
              <a:buNone/>
            </a:pPr>
            <a:r>
              <a:rPr lang="cs-CZ" sz="2400" dirty="0"/>
              <a:t>Za jakou dobu ohřeješ 250 ml vody rychlovarnou konvicí z počáteční teploty 18 °C na teplotu varu? Rychlovarná konvice je připojena na napětí </a:t>
            </a:r>
            <a:r>
              <a:rPr lang="cs-CZ" sz="2400" dirty="0" smtClean="0"/>
              <a:t>230 </a:t>
            </a:r>
            <a:r>
              <a:rPr lang="cs-CZ" sz="2400" dirty="0"/>
              <a:t>V a prochází jí proud 1,4 A.</a:t>
            </a:r>
          </a:p>
        </p:txBody>
      </p:sp>
    </p:spTree>
    <p:extLst>
      <p:ext uri="{BB962C8B-B14F-4D97-AF65-F5344CB8AC3E}">
        <p14:creationId xmlns:p14="http://schemas.microsoft.com/office/powerpoint/2010/main" val="419553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Výkon, příkon a energie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3: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Příkon </a:t>
            </a:r>
            <a:r>
              <a:rPr lang="cs-CZ" sz="2400" dirty="0" smtClean="0"/>
              <a:t>radiopřijímače </a:t>
            </a:r>
            <a:r>
              <a:rPr lang="cs-CZ" sz="2400" dirty="0"/>
              <a:t>je 0,6 W. Jakou práci vykonají síly elektrického pole, jestliže ho budeme poslouchat 3 hodiny</a:t>
            </a:r>
            <a:r>
              <a:rPr lang="cs-CZ" sz="2400" dirty="0" smtClean="0"/>
              <a:t>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179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Výkon, příkon a energie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4: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Pro vyhřívání zadního skla automobilu je použito těleso s odporem 1,4 W. Připojeno je na baterii o napětí 12 V:</a:t>
            </a:r>
          </a:p>
          <a:p>
            <a:pPr marL="0" indent="0">
              <a:buNone/>
            </a:pPr>
            <a:r>
              <a:rPr lang="cs-CZ" sz="2400" dirty="0"/>
              <a:t>a) urči příkon vyhřívacího tělesa</a:t>
            </a:r>
          </a:p>
          <a:p>
            <a:pPr marL="0" indent="0">
              <a:buNone/>
            </a:pPr>
            <a:r>
              <a:rPr lang="cs-CZ" sz="2400" dirty="0"/>
              <a:t>b) jaké teplo odevzdá těleso do okolí, jestliže je </a:t>
            </a:r>
            <a:r>
              <a:rPr lang="cs-CZ" sz="2400" dirty="0" smtClean="0"/>
              <a:t>hodinu v provozu?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3734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11680</TotalTime>
  <Words>471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Výkon, příkon a energie elektrického proudu</vt:lpstr>
      <vt:lpstr>Tepelné účinky elektrického proudu</vt:lpstr>
      <vt:lpstr>Energie elektrického proudu</vt:lpstr>
      <vt:lpstr>Výkon a příkon elektrického proudu</vt:lpstr>
      <vt:lpstr>Energie elektrického proudu</vt:lpstr>
      <vt:lpstr>Výkon, příkon a energie elektrického proudu</vt:lpstr>
      <vt:lpstr>Výkon, příkon a energie elektrického proudu</vt:lpstr>
      <vt:lpstr>Výkon, příkon a energie elektrického proudu</vt:lpstr>
      <vt:lpstr>Výkon, příkon a energie elektrického proudu</vt:lpstr>
      <vt:lpstr>Výkon, příkon a energie elektrického proudu</vt:lpstr>
      <vt:lpstr>Výkon, příkon a energie elektrického proudu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229</cp:revision>
  <dcterms:created xsi:type="dcterms:W3CDTF">2022-07-31T09:19:12Z</dcterms:created>
  <dcterms:modified xsi:type="dcterms:W3CDTF">2023-08-01T15:04:22Z</dcterms:modified>
</cp:coreProperties>
</file>